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8" r:id="rId5"/>
    <p:sldId id="260" r:id="rId6"/>
    <p:sldId id="261" r:id="rId7"/>
    <p:sldId id="262" r:id="rId8"/>
    <p:sldId id="263" r:id="rId9"/>
  </p:sldIdLst>
  <p:sldSz cx="6858000" cy="9144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7F7E"/>
    <a:srgbClr val="7D7B7A"/>
    <a:srgbClr val="E1511A"/>
    <a:srgbClr val="27A038"/>
    <a:srgbClr val="015576"/>
    <a:srgbClr val="1B9B3A"/>
    <a:srgbClr val="CDCDCB"/>
    <a:srgbClr val="91C86E"/>
    <a:srgbClr val="E83B37"/>
    <a:srgbClr val="59A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66" autoAdjust="0"/>
  </p:normalViewPr>
  <p:slideViewPr>
    <p:cSldViewPr>
      <p:cViewPr varScale="1">
        <p:scale>
          <a:sx n="83" d="100"/>
          <a:sy n="83" d="100"/>
        </p:scale>
        <p:origin x="2298" y="96"/>
      </p:cViewPr>
      <p:guideLst>
        <p:guide orient="horz" pos="2880"/>
        <p:guide pos="22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496484"/>
            <a:ext cx="5143500" cy="3183467"/>
          </a:xfrm>
        </p:spPr>
        <p:txBody>
          <a:bodyPr anchor="b"/>
          <a:lstStyle>
            <a:lvl1pPr algn="ctr">
              <a:defRPr sz="337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noProof="1"/>
              <a:t>单击此处编辑母版副标题样式</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C4D88114-634D-4B20-8A62-10C8BC5F90F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DE4EDFE2-3182-4C07-8247-137ACBCD9992}"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4"/>
            <a:ext cx="1543050" cy="780203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42900" y="366184"/>
            <a:ext cx="4539698" cy="780203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8365C08B-B212-473A-A3F7-7F0760F28964}"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496484"/>
            <a:ext cx="5143500" cy="3183467"/>
          </a:xfrm>
        </p:spPr>
        <p:txBody>
          <a:bodyPr anchor="b"/>
          <a:lstStyle>
            <a:lvl1pPr algn="ctr">
              <a:defRPr sz="3375"/>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noProof="1"/>
              <a:t>单击此处编辑母版副标题样式</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935E1BDF-85B7-48BF-8EE7-0709B444E2AB}"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F21AE971-FB02-4BB1-A084-0D9E80E0120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279651"/>
            <a:ext cx="5915025" cy="3803649"/>
          </a:xfrm>
        </p:spPr>
        <p:txBody>
          <a:bodyPr anchor="b"/>
          <a:lstStyle>
            <a:lvl1pPr>
              <a:defRPr sz="3375"/>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67916" y="6119284"/>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1347908E-4577-4803-BCF2-598AF6EE50A2}"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42900" y="2133600"/>
            <a:ext cx="3024378" cy="603461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3490722" y="2133600"/>
            <a:ext cx="3024378" cy="603461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84DD7D17-AF23-45D9-9283-179554DDC8E5}"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486833"/>
            <a:ext cx="5915025" cy="1767417"/>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67560" y="2371251"/>
            <a:ext cx="2741385" cy="1098549"/>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7560" y="3553839"/>
            <a:ext cx="2741385" cy="4699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3519528" y="2371251"/>
            <a:ext cx="2754887" cy="1098549"/>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3519528" y="3553839"/>
            <a:ext cx="2754887" cy="4699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10"/>
          </p:nvPr>
        </p:nvSpPr>
        <p:spPr/>
        <p:txBody>
          <a:bodyPr/>
          <a:lstStyle>
            <a:lvl1pPr>
              <a:defRPr/>
            </a:lvl1pPr>
          </a:lstStyle>
          <a:p>
            <a:endParaRPr lang="zh-CN" altLang="en-US"/>
          </a:p>
        </p:txBody>
      </p:sp>
      <p:sp>
        <p:nvSpPr>
          <p:cNvPr id="8" name="页脚占位符 1028"/>
          <p:cNvSpPr>
            <a:spLocks noGrp="1"/>
          </p:cNvSpPr>
          <p:nvPr>
            <p:ph type="ftr" sz="quarter" idx="11"/>
          </p:nvPr>
        </p:nvSpPr>
        <p:spPr/>
        <p:txBody>
          <a:bodyPr/>
          <a:lstStyle>
            <a:lvl1pPr>
              <a:defRPr/>
            </a:lvl1pPr>
          </a:lstStyle>
          <a:p>
            <a:endParaRPr lang="zh-CN" altLang="en-US"/>
          </a:p>
        </p:txBody>
      </p:sp>
      <p:sp>
        <p:nvSpPr>
          <p:cNvPr id="9" name="灯片编号占位符 1029"/>
          <p:cNvSpPr>
            <a:spLocks noGrp="1"/>
          </p:cNvSpPr>
          <p:nvPr>
            <p:ph type="sldNum" sz="quarter" idx="12"/>
          </p:nvPr>
        </p:nvSpPr>
        <p:spPr/>
        <p:txBody>
          <a:bodyPr/>
          <a:lstStyle>
            <a:lvl1pPr>
              <a:defRPr/>
            </a:lvl1pPr>
          </a:lstStyle>
          <a:p>
            <a:fld id="{6C785DC7-FAF1-4922-A85E-4802809D88BF}"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1027"/>
          <p:cNvSpPr>
            <a:spLocks noGrp="1"/>
          </p:cNvSpPr>
          <p:nvPr>
            <p:ph type="dt" sz="half" idx="10"/>
          </p:nvPr>
        </p:nvSpPr>
        <p:spPr/>
        <p:txBody>
          <a:bodyPr/>
          <a:lstStyle>
            <a:lvl1pPr>
              <a:defRPr/>
            </a:lvl1pPr>
          </a:lstStyle>
          <a:p>
            <a:endParaRPr lang="zh-CN" altLang="en-US"/>
          </a:p>
        </p:txBody>
      </p:sp>
      <p:sp>
        <p:nvSpPr>
          <p:cNvPr id="4" name="页脚占位符 1028"/>
          <p:cNvSpPr>
            <a:spLocks noGrp="1"/>
          </p:cNvSpPr>
          <p:nvPr>
            <p:ph type="ftr" sz="quarter" idx="11"/>
          </p:nvPr>
        </p:nvSpPr>
        <p:spPr/>
        <p:txBody>
          <a:bodyPr/>
          <a:lstStyle>
            <a:lvl1pPr>
              <a:defRPr/>
            </a:lvl1pPr>
          </a:lstStyle>
          <a:p>
            <a:endParaRPr lang="zh-CN" altLang="en-US"/>
          </a:p>
        </p:txBody>
      </p:sp>
      <p:sp>
        <p:nvSpPr>
          <p:cNvPr id="5" name="灯片编号占位符 1029"/>
          <p:cNvSpPr>
            <a:spLocks noGrp="1"/>
          </p:cNvSpPr>
          <p:nvPr>
            <p:ph type="sldNum" sz="quarter" idx="12"/>
          </p:nvPr>
        </p:nvSpPr>
        <p:spPr/>
        <p:txBody>
          <a:bodyPr/>
          <a:lstStyle>
            <a:lvl1pPr>
              <a:defRPr/>
            </a:lvl1pPr>
          </a:lstStyle>
          <a:p>
            <a:fld id="{7F8FD540-86AB-4774-B745-D56347C27C52}"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endParaRPr lang="zh-CN" altLang="en-US"/>
          </a:p>
        </p:txBody>
      </p:sp>
      <p:sp>
        <p:nvSpPr>
          <p:cNvPr id="3" name="页脚占位符 1028"/>
          <p:cNvSpPr>
            <a:spLocks noGrp="1"/>
          </p:cNvSpPr>
          <p:nvPr>
            <p:ph type="ftr" sz="quarter" idx="11"/>
          </p:nvPr>
        </p:nvSpPr>
        <p:spPr/>
        <p:txBody>
          <a:bodyPr/>
          <a:lstStyle>
            <a:lvl1pPr>
              <a:defRPr/>
            </a:lvl1pPr>
          </a:lstStyle>
          <a:p>
            <a:endParaRPr lang="zh-CN" altLang="en-US"/>
          </a:p>
        </p:txBody>
      </p:sp>
      <p:sp>
        <p:nvSpPr>
          <p:cNvPr id="4" name="灯片编号占位符 1029"/>
          <p:cNvSpPr>
            <a:spLocks noGrp="1"/>
          </p:cNvSpPr>
          <p:nvPr>
            <p:ph type="sldNum" sz="quarter" idx="12"/>
          </p:nvPr>
        </p:nvSpPr>
        <p:spPr/>
        <p:txBody>
          <a:bodyPr/>
          <a:lstStyle>
            <a:lvl1pPr>
              <a:defRPr/>
            </a:lvl1pPr>
          </a:lstStyle>
          <a:p>
            <a:fld id="{0A049D66-2874-4571-A1FE-C3967753A258}"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3" cy="2133600"/>
          </a:xfrm>
        </p:spPr>
        <p:txBody>
          <a:bodyPr anchor="b"/>
          <a:lstStyle>
            <a:lvl1pPr>
              <a:defRPr sz="18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noProof="1"/>
              <a:t>单击此处编辑母版文本样式</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5B506EEB-6DD3-4C94-8C95-DC551033963B}"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605F600A-4991-4FB3-80F4-AA91F64E2E1C}"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343009" cy="2133600"/>
          </a:xfrm>
        </p:spPr>
        <p:txBody>
          <a:bodyPr anchor="b"/>
          <a:lstStyle>
            <a:lvl1pPr>
              <a:defRPr sz="18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915543" y="609601"/>
            <a:ext cx="3471863" cy="720513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noProof="1"/>
          </a:p>
        </p:txBody>
      </p:sp>
      <p:sp>
        <p:nvSpPr>
          <p:cNvPr id="4" name="文本占位符 3"/>
          <p:cNvSpPr>
            <a:spLocks noGrp="1"/>
          </p:cNvSpPr>
          <p:nvPr>
            <p:ph type="body" sz="half" idx="2"/>
          </p:nvPr>
        </p:nvSpPr>
        <p:spPr>
          <a:xfrm>
            <a:off x="472381" y="2743200"/>
            <a:ext cx="2343009" cy="5082117"/>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noProof="1"/>
              <a:t>单击此处编辑母版文本样式</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9ACA5641-81DA-413C-8563-E89DF6AFB12A}"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7EF2F0EE-6DFE-4E1D-93BA-EB72CE94EDFE}"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4"/>
            <a:ext cx="1543050" cy="7802033"/>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342900" y="366184"/>
            <a:ext cx="4539698" cy="7802033"/>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1BB1C14A-6F1F-4673-BE3D-048F1EF7A2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279651"/>
            <a:ext cx="5915025" cy="3803649"/>
          </a:xfrm>
        </p:spPr>
        <p:txBody>
          <a:bodyPr anchor="b"/>
          <a:lstStyle>
            <a:lvl1pPr>
              <a:defRPr sz="3375"/>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67916" y="6119284"/>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1027"/>
          <p:cNvSpPr>
            <a:spLocks noGrp="1"/>
          </p:cNvSpPr>
          <p:nvPr>
            <p:ph type="dt" sz="half" idx="10"/>
          </p:nvPr>
        </p:nvSpPr>
        <p:spPr/>
        <p:txBody>
          <a:bodyPr/>
          <a:lstStyle>
            <a:lvl1pPr>
              <a:defRPr/>
            </a:lvl1pPr>
          </a:lstStyle>
          <a:p>
            <a:endParaRPr lang="zh-CN" altLang="en-US"/>
          </a:p>
        </p:txBody>
      </p:sp>
      <p:sp>
        <p:nvSpPr>
          <p:cNvPr id="5" name="页脚占位符 1028"/>
          <p:cNvSpPr>
            <a:spLocks noGrp="1"/>
          </p:cNvSpPr>
          <p:nvPr>
            <p:ph type="ftr" sz="quarter" idx="11"/>
          </p:nvPr>
        </p:nvSpPr>
        <p:spPr/>
        <p:txBody>
          <a:bodyPr/>
          <a:lstStyle>
            <a:lvl1pPr>
              <a:defRPr/>
            </a:lvl1pPr>
          </a:lstStyle>
          <a:p>
            <a:endParaRPr lang="zh-CN" altLang="en-US"/>
          </a:p>
        </p:txBody>
      </p:sp>
      <p:sp>
        <p:nvSpPr>
          <p:cNvPr id="6" name="灯片编号占位符 1029"/>
          <p:cNvSpPr>
            <a:spLocks noGrp="1"/>
          </p:cNvSpPr>
          <p:nvPr>
            <p:ph type="sldNum" sz="quarter" idx="12"/>
          </p:nvPr>
        </p:nvSpPr>
        <p:spPr/>
        <p:txBody>
          <a:bodyPr/>
          <a:lstStyle>
            <a:lvl1pPr>
              <a:defRPr/>
            </a:lvl1pPr>
          </a:lstStyle>
          <a:p>
            <a:fld id="{EC811B4F-D581-4317-9F19-808C91A39E06}"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342900" y="2133600"/>
            <a:ext cx="3024378" cy="603461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3490722" y="2133600"/>
            <a:ext cx="3024378" cy="6034617"/>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95DA1FEC-2768-4173-9B46-DFC6D365F0A8}"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486833"/>
            <a:ext cx="5915025" cy="1767417"/>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67560" y="2371251"/>
            <a:ext cx="2741385" cy="1098549"/>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67560" y="3553839"/>
            <a:ext cx="2741385" cy="4699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3519528" y="2371251"/>
            <a:ext cx="2754887" cy="1098549"/>
          </a:xfrm>
        </p:spPr>
        <p:txBody>
          <a:bodyPr anchor="ctr"/>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3519528" y="3553839"/>
            <a:ext cx="2754887" cy="4699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1027"/>
          <p:cNvSpPr>
            <a:spLocks noGrp="1"/>
          </p:cNvSpPr>
          <p:nvPr>
            <p:ph type="dt" sz="half" idx="10"/>
          </p:nvPr>
        </p:nvSpPr>
        <p:spPr/>
        <p:txBody>
          <a:bodyPr/>
          <a:lstStyle>
            <a:lvl1pPr>
              <a:defRPr/>
            </a:lvl1pPr>
          </a:lstStyle>
          <a:p>
            <a:endParaRPr lang="zh-CN" altLang="en-US"/>
          </a:p>
        </p:txBody>
      </p:sp>
      <p:sp>
        <p:nvSpPr>
          <p:cNvPr id="8" name="页脚占位符 1028"/>
          <p:cNvSpPr>
            <a:spLocks noGrp="1"/>
          </p:cNvSpPr>
          <p:nvPr>
            <p:ph type="ftr" sz="quarter" idx="11"/>
          </p:nvPr>
        </p:nvSpPr>
        <p:spPr/>
        <p:txBody>
          <a:bodyPr/>
          <a:lstStyle>
            <a:lvl1pPr>
              <a:defRPr/>
            </a:lvl1pPr>
          </a:lstStyle>
          <a:p>
            <a:endParaRPr lang="zh-CN" altLang="en-US"/>
          </a:p>
        </p:txBody>
      </p:sp>
      <p:sp>
        <p:nvSpPr>
          <p:cNvPr id="9" name="灯片编号占位符 1029"/>
          <p:cNvSpPr>
            <a:spLocks noGrp="1"/>
          </p:cNvSpPr>
          <p:nvPr>
            <p:ph type="sldNum" sz="quarter" idx="12"/>
          </p:nvPr>
        </p:nvSpPr>
        <p:spPr/>
        <p:txBody>
          <a:bodyPr/>
          <a:lstStyle>
            <a:lvl1pPr>
              <a:defRPr/>
            </a:lvl1pPr>
          </a:lstStyle>
          <a:p>
            <a:fld id="{4F40C90B-EE00-4C72-86A8-FEC70FD0570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1027"/>
          <p:cNvSpPr>
            <a:spLocks noGrp="1"/>
          </p:cNvSpPr>
          <p:nvPr>
            <p:ph type="dt" sz="half" idx="10"/>
          </p:nvPr>
        </p:nvSpPr>
        <p:spPr/>
        <p:txBody>
          <a:bodyPr/>
          <a:lstStyle>
            <a:lvl1pPr>
              <a:defRPr/>
            </a:lvl1pPr>
          </a:lstStyle>
          <a:p>
            <a:endParaRPr lang="zh-CN" altLang="en-US"/>
          </a:p>
        </p:txBody>
      </p:sp>
      <p:sp>
        <p:nvSpPr>
          <p:cNvPr id="4" name="页脚占位符 1028"/>
          <p:cNvSpPr>
            <a:spLocks noGrp="1"/>
          </p:cNvSpPr>
          <p:nvPr>
            <p:ph type="ftr" sz="quarter" idx="11"/>
          </p:nvPr>
        </p:nvSpPr>
        <p:spPr/>
        <p:txBody>
          <a:bodyPr/>
          <a:lstStyle>
            <a:lvl1pPr>
              <a:defRPr/>
            </a:lvl1pPr>
          </a:lstStyle>
          <a:p>
            <a:endParaRPr lang="zh-CN" altLang="en-US"/>
          </a:p>
        </p:txBody>
      </p:sp>
      <p:sp>
        <p:nvSpPr>
          <p:cNvPr id="5" name="灯片编号占位符 1029"/>
          <p:cNvSpPr>
            <a:spLocks noGrp="1"/>
          </p:cNvSpPr>
          <p:nvPr>
            <p:ph type="sldNum" sz="quarter" idx="12"/>
          </p:nvPr>
        </p:nvSpPr>
        <p:spPr/>
        <p:txBody>
          <a:bodyPr/>
          <a:lstStyle>
            <a:lvl1pPr>
              <a:defRPr/>
            </a:lvl1pPr>
          </a:lstStyle>
          <a:p>
            <a:fld id="{B4BCD6C4-4D0B-4760-AF20-DABF421CAC05}"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endParaRPr lang="zh-CN" altLang="en-US"/>
          </a:p>
        </p:txBody>
      </p:sp>
      <p:sp>
        <p:nvSpPr>
          <p:cNvPr id="3" name="页脚占位符 1028"/>
          <p:cNvSpPr>
            <a:spLocks noGrp="1"/>
          </p:cNvSpPr>
          <p:nvPr>
            <p:ph type="ftr" sz="quarter" idx="11"/>
          </p:nvPr>
        </p:nvSpPr>
        <p:spPr/>
        <p:txBody>
          <a:bodyPr/>
          <a:lstStyle>
            <a:lvl1pPr>
              <a:defRPr/>
            </a:lvl1pPr>
          </a:lstStyle>
          <a:p>
            <a:endParaRPr lang="zh-CN" altLang="en-US"/>
          </a:p>
        </p:txBody>
      </p:sp>
      <p:sp>
        <p:nvSpPr>
          <p:cNvPr id="4" name="灯片编号占位符 1029"/>
          <p:cNvSpPr>
            <a:spLocks noGrp="1"/>
          </p:cNvSpPr>
          <p:nvPr>
            <p:ph type="sldNum" sz="quarter" idx="12"/>
          </p:nvPr>
        </p:nvSpPr>
        <p:spPr/>
        <p:txBody>
          <a:bodyPr/>
          <a:lstStyle>
            <a:lvl1pPr>
              <a:defRPr/>
            </a:lvl1pPr>
          </a:lstStyle>
          <a:p>
            <a:fld id="{EBB7DFAB-66CA-4009-98AA-82BE60C5A5F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3" cy="2133600"/>
          </a:xfrm>
        </p:spPr>
        <p:txBody>
          <a:bodyPr anchor="b"/>
          <a:lstStyle>
            <a:lvl1pPr>
              <a:defRPr sz="18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noProof="1"/>
              <a:t>单击此处编辑母版文本样式</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CF178BCB-7D35-476F-B8C7-762BEF9FC69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343009" cy="2133600"/>
          </a:xfrm>
        </p:spPr>
        <p:txBody>
          <a:bodyPr anchor="b"/>
          <a:lstStyle>
            <a:lvl1pPr>
              <a:defRPr sz="18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915543" y="609601"/>
            <a:ext cx="3471863" cy="720513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noProof="1"/>
          </a:p>
        </p:txBody>
      </p:sp>
      <p:sp>
        <p:nvSpPr>
          <p:cNvPr id="4" name="文本占位符 3"/>
          <p:cNvSpPr>
            <a:spLocks noGrp="1"/>
          </p:cNvSpPr>
          <p:nvPr>
            <p:ph type="body" sz="half" idx="2"/>
          </p:nvPr>
        </p:nvSpPr>
        <p:spPr>
          <a:xfrm>
            <a:off x="472381" y="2743200"/>
            <a:ext cx="2343009" cy="5082117"/>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noProof="1"/>
              <a:t>单击此处编辑母版文本样式</a:t>
            </a:r>
            <a:endParaRPr lang="zh-CN" altLang="en-US" noProof="1"/>
          </a:p>
        </p:txBody>
      </p:sp>
      <p:sp>
        <p:nvSpPr>
          <p:cNvPr id="5" name="日期占位符 1027"/>
          <p:cNvSpPr>
            <a:spLocks noGrp="1"/>
          </p:cNvSpPr>
          <p:nvPr>
            <p:ph type="dt" sz="half" idx="10"/>
          </p:nvPr>
        </p:nvSpPr>
        <p:spPr/>
        <p:txBody>
          <a:bodyPr/>
          <a:lstStyle>
            <a:lvl1pPr>
              <a:defRPr/>
            </a:lvl1pPr>
          </a:lstStyle>
          <a:p>
            <a:endParaRPr lang="zh-CN" altLang="en-US"/>
          </a:p>
        </p:txBody>
      </p:sp>
      <p:sp>
        <p:nvSpPr>
          <p:cNvPr id="6" name="页脚占位符 1028"/>
          <p:cNvSpPr>
            <a:spLocks noGrp="1"/>
          </p:cNvSpPr>
          <p:nvPr>
            <p:ph type="ftr" sz="quarter" idx="11"/>
          </p:nvPr>
        </p:nvSpPr>
        <p:spPr/>
        <p:txBody>
          <a:bodyPr/>
          <a:lstStyle>
            <a:lvl1pPr>
              <a:defRPr/>
            </a:lvl1pPr>
          </a:lstStyle>
          <a:p>
            <a:endParaRPr lang="zh-CN" altLang="en-US"/>
          </a:p>
        </p:txBody>
      </p:sp>
      <p:sp>
        <p:nvSpPr>
          <p:cNvPr id="7" name="灯片编号占位符 1029"/>
          <p:cNvSpPr>
            <a:spLocks noGrp="1"/>
          </p:cNvSpPr>
          <p:nvPr>
            <p:ph type="sldNum" sz="quarter" idx="12"/>
          </p:nvPr>
        </p:nvSpPr>
        <p:spPr/>
        <p:txBody>
          <a:bodyPr/>
          <a:lstStyle>
            <a:lvl1pPr>
              <a:defRPr/>
            </a:lvl1pPr>
          </a:lstStyle>
          <a:p>
            <a:fld id="{FA120FCF-CDE7-4FE6-A00E-0825AB4A14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1026"/>
          <p:cNvSpPr>
            <a:spLocks noGrp="1" noChangeArrowheads="1"/>
          </p:cNvSpPr>
          <p:nvPr>
            <p:ph type="body" idx="9"/>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342900" y="8326438"/>
            <a:ext cx="1600200" cy="635000"/>
          </a:xfrm>
          <a:prstGeom prst="rect">
            <a:avLst/>
          </a:prstGeom>
          <a:noFill/>
          <a:ln w="9525">
            <a:noFill/>
          </a:ln>
        </p:spPr>
        <p:txBody>
          <a:bodyPr/>
          <a:lstStyle>
            <a:lvl1pPr>
              <a:defRPr sz="1050" noProof="1"/>
            </a:lvl1pPr>
          </a:lstStyle>
          <a:p>
            <a:endParaRPr lang="zh-CN" altLang="en-US"/>
          </a:p>
        </p:txBody>
      </p:sp>
      <p:sp>
        <p:nvSpPr>
          <p:cNvPr id="1029" name="页脚占位符 1028"/>
          <p:cNvSpPr>
            <a:spLocks noGrp="1"/>
          </p:cNvSpPr>
          <p:nvPr>
            <p:ph type="ftr" sz="quarter" idx="3"/>
          </p:nvPr>
        </p:nvSpPr>
        <p:spPr>
          <a:xfrm>
            <a:off x="2343150" y="8326438"/>
            <a:ext cx="2171700" cy="635000"/>
          </a:xfrm>
          <a:prstGeom prst="rect">
            <a:avLst/>
          </a:prstGeom>
          <a:noFill/>
          <a:ln w="9525">
            <a:noFill/>
          </a:ln>
        </p:spPr>
        <p:txBody>
          <a:bodyPr/>
          <a:lstStyle>
            <a:lvl1pPr algn="ctr">
              <a:defRPr sz="1050" noProof="1"/>
            </a:lvl1pPr>
          </a:lstStyle>
          <a:p>
            <a:endParaRPr lang="zh-CN" altLang="en-US"/>
          </a:p>
        </p:txBody>
      </p:sp>
      <p:sp>
        <p:nvSpPr>
          <p:cNvPr id="1030" name="灯片编号占位符 1029"/>
          <p:cNvSpPr>
            <a:spLocks noGrp="1"/>
          </p:cNvSpPr>
          <p:nvPr>
            <p:ph type="sldNum" sz="quarter" idx="4"/>
          </p:nvPr>
        </p:nvSpPr>
        <p:spPr>
          <a:xfrm>
            <a:off x="4914900" y="8326438"/>
            <a:ext cx="1600200" cy="635000"/>
          </a:xfrm>
          <a:prstGeom prst="rect">
            <a:avLst/>
          </a:prstGeom>
          <a:noFill/>
          <a:ln w="9525">
            <a:noFill/>
          </a:ln>
        </p:spPr>
        <p:txBody>
          <a:bodyPr vert="horz" wrap="square" lIns="91440" tIns="45720" rIns="91440" bIns="45720" numCol="1" anchor="t" anchorCtr="0" compatLnSpc="1"/>
          <a:lstStyle>
            <a:lvl1pPr algn="r">
              <a:defRPr sz="1000"/>
            </a:lvl1pPr>
          </a:lstStyle>
          <a:p>
            <a:fld id="{852C7BE2-C798-450D-AD87-15DA1A9B281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fontAlgn="base">
        <a:spcBef>
          <a:spcPct val="0"/>
        </a:spcBef>
        <a:spcAft>
          <a:spcPct val="0"/>
        </a:spcAft>
        <a:defRPr sz="3300" kern="1200">
          <a:solidFill>
            <a:schemeClr val="tx2"/>
          </a:solidFill>
          <a:latin typeface="+mj-lt"/>
          <a:ea typeface="+mj-ea"/>
          <a:cs typeface="+mj-cs"/>
        </a:defRPr>
      </a:lvl1pPr>
      <a:lvl2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9144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3716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8288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defTabSz="685800" rtl="0" fontAlgn="base">
        <a:spcBef>
          <a:spcPct val="15000"/>
        </a:spcBef>
        <a:spcAft>
          <a:spcPct val="0"/>
        </a:spcAft>
        <a:buChar char="•"/>
        <a:defRPr sz="2400" kern="1200">
          <a:solidFill>
            <a:schemeClr val="tx1"/>
          </a:solidFill>
          <a:latin typeface="+mn-lt"/>
          <a:ea typeface="+mn-ea"/>
          <a:cs typeface="+mn-cs"/>
        </a:defRPr>
      </a:lvl1pPr>
      <a:lvl2pPr marL="557530" lvl="1" indent="-214630" algn="l" defTabSz="685800" rtl="0" fontAlgn="base">
        <a:spcBef>
          <a:spcPct val="15000"/>
        </a:spcBef>
        <a:spcAft>
          <a:spcPct val="0"/>
        </a:spcAft>
        <a:buChar char="–"/>
        <a:defRPr sz="2100" kern="1200">
          <a:solidFill>
            <a:schemeClr val="tx1"/>
          </a:solidFill>
          <a:latin typeface="+mn-lt"/>
          <a:ea typeface="+mn-ea"/>
          <a:cs typeface="+mn-cs"/>
        </a:defRPr>
      </a:lvl2pPr>
      <a:lvl3pPr marL="857250" lvl="2" indent="-171450" algn="l" defTabSz="685800" rtl="0" fontAlgn="base">
        <a:spcBef>
          <a:spcPct val="15000"/>
        </a:spcBef>
        <a:spcAft>
          <a:spcPct val="0"/>
        </a:spcAft>
        <a:buChar char="•"/>
        <a:defRPr kern="1200">
          <a:solidFill>
            <a:schemeClr val="tx1"/>
          </a:solidFill>
          <a:latin typeface="+mn-lt"/>
          <a:ea typeface="+mn-ea"/>
          <a:cs typeface="+mn-cs"/>
        </a:defRPr>
      </a:lvl3pPr>
      <a:lvl4pPr marL="1200150" lvl="3" indent="-171450" algn="l" defTabSz="685800" rtl="0" fontAlgn="base">
        <a:spcBef>
          <a:spcPct val="15000"/>
        </a:spcBef>
        <a:spcAft>
          <a:spcPct val="0"/>
        </a:spcAft>
        <a:buChar char="–"/>
        <a:defRPr sz="1500" kern="1200">
          <a:solidFill>
            <a:schemeClr val="tx1"/>
          </a:solidFill>
          <a:latin typeface="+mn-lt"/>
          <a:ea typeface="+mn-ea"/>
          <a:cs typeface="+mn-cs"/>
        </a:defRPr>
      </a:lvl4pPr>
      <a:lvl5pPr marL="1543050" lvl="4" indent="-171450" algn="l" defTabSz="685800" rtl="0" fontAlgn="base">
        <a:spcBef>
          <a:spcPct val="15000"/>
        </a:spcBef>
        <a:spcAft>
          <a:spcPct val="0"/>
        </a:spcAft>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noChangeArrowheads="1"/>
          </p:cNvSpPr>
          <p:nvPr>
            <p:ph type="title" idx="4294967295"/>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1026"/>
          <p:cNvSpPr>
            <a:spLocks noGrp="1" noChangeArrowheads="1"/>
          </p:cNvSpPr>
          <p:nvPr>
            <p:ph type="body" idx="9"/>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342900" y="8326438"/>
            <a:ext cx="1600200" cy="635000"/>
          </a:xfrm>
          <a:prstGeom prst="rect">
            <a:avLst/>
          </a:prstGeom>
          <a:noFill/>
          <a:ln w="9525">
            <a:noFill/>
          </a:ln>
        </p:spPr>
        <p:txBody>
          <a:bodyPr/>
          <a:lstStyle>
            <a:lvl1pPr>
              <a:defRPr sz="1050" noProof="1"/>
            </a:lvl1pPr>
          </a:lstStyle>
          <a:p>
            <a:endParaRPr lang="zh-CN" altLang="en-US"/>
          </a:p>
        </p:txBody>
      </p:sp>
      <p:sp>
        <p:nvSpPr>
          <p:cNvPr id="1029" name="页脚占位符 1028"/>
          <p:cNvSpPr>
            <a:spLocks noGrp="1"/>
          </p:cNvSpPr>
          <p:nvPr>
            <p:ph type="ftr" sz="quarter" idx="3"/>
          </p:nvPr>
        </p:nvSpPr>
        <p:spPr>
          <a:xfrm>
            <a:off x="2343150" y="8326438"/>
            <a:ext cx="2171700" cy="635000"/>
          </a:xfrm>
          <a:prstGeom prst="rect">
            <a:avLst/>
          </a:prstGeom>
          <a:noFill/>
          <a:ln w="9525">
            <a:noFill/>
          </a:ln>
        </p:spPr>
        <p:txBody>
          <a:bodyPr/>
          <a:lstStyle>
            <a:lvl1pPr algn="ctr">
              <a:defRPr sz="1050" noProof="1"/>
            </a:lvl1pPr>
          </a:lstStyle>
          <a:p>
            <a:endParaRPr lang="zh-CN" altLang="en-US"/>
          </a:p>
        </p:txBody>
      </p:sp>
      <p:sp>
        <p:nvSpPr>
          <p:cNvPr id="1030" name="灯片编号占位符 1029"/>
          <p:cNvSpPr>
            <a:spLocks noGrp="1"/>
          </p:cNvSpPr>
          <p:nvPr>
            <p:ph type="sldNum" sz="quarter" idx="4"/>
          </p:nvPr>
        </p:nvSpPr>
        <p:spPr>
          <a:xfrm>
            <a:off x="4914900" y="8326438"/>
            <a:ext cx="1600200" cy="635000"/>
          </a:xfrm>
          <a:prstGeom prst="rect">
            <a:avLst/>
          </a:prstGeom>
          <a:noFill/>
          <a:ln w="9525">
            <a:noFill/>
          </a:ln>
        </p:spPr>
        <p:txBody>
          <a:bodyPr vert="horz" wrap="square" lIns="91440" tIns="45720" rIns="91440" bIns="45720" numCol="1" anchor="t" anchorCtr="0" compatLnSpc="1"/>
          <a:lstStyle>
            <a:lvl1pPr algn="r">
              <a:defRPr sz="1000"/>
            </a:lvl1pPr>
          </a:lstStyle>
          <a:p>
            <a:fld id="{D54319C5-94E2-4888-8CF4-F719B6E0714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fontAlgn="base">
        <a:spcBef>
          <a:spcPct val="0"/>
        </a:spcBef>
        <a:spcAft>
          <a:spcPct val="0"/>
        </a:spcAft>
        <a:defRPr sz="3300" kern="1200">
          <a:solidFill>
            <a:schemeClr val="tx2"/>
          </a:solidFill>
          <a:latin typeface="+mj-lt"/>
          <a:ea typeface="+mj-ea"/>
          <a:cs typeface="+mj-cs"/>
        </a:defRPr>
      </a:lvl1pPr>
      <a:lvl2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9144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3716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828800" algn="ctr" defTabSz="685800"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defTabSz="685800" rtl="0" fontAlgn="base">
        <a:spcBef>
          <a:spcPct val="15000"/>
        </a:spcBef>
        <a:spcAft>
          <a:spcPct val="0"/>
        </a:spcAft>
        <a:buChar char="•"/>
        <a:defRPr sz="2400" kern="1200">
          <a:solidFill>
            <a:schemeClr val="tx1"/>
          </a:solidFill>
          <a:latin typeface="+mn-lt"/>
          <a:ea typeface="+mn-ea"/>
          <a:cs typeface="+mn-cs"/>
        </a:defRPr>
      </a:lvl1pPr>
      <a:lvl2pPr marL="557530" lvl="1" indent="-214630" algn="l" defTabSz="685800" rtl="0" fontAlgn="base">
        <a:spcBef>
          <a:spcPct val="15000"/>
        </a:spcBef>
        <a:spcAft>
          <a:spcPct val="0"/>
        </a:spcAft>
        <a:buChar char="–"/>
        <a:defRPr sz="2100" kern="1200">
          <a:solidFill>
            <a:schemeClr val="tx1"/>
          </a:solidFill>
          <a:latin typeface="+mn-lt"/>
          <a:ea typeface="+mn-ea"/>
          <a:cs typeface="+mn-cs"/>
        </a:defRPr>
      </a:lvl2pPr>
      <a:lvl3pPr marL="857250" lvl="2" indent="-171450" algn="l" defTabSz="685800" rtl="0" fontAlgn="base">
        <a:spcBef>
          <a:spcPct val="15000"/>
        </a:spcBef>
        <a:spcAft>
          <a:spcPct val="0"/>
        </a:spcAft>
        <a:buChar char="•"/>
        <a:defRPr kern="1200">
          <a:solidFill>
            <a:schemeClr val="tx1"/>
          </a:solidFill>
          <a:latin typeface="+mn-lt"/>
          <a:ea typeface="+mn-ea"/>
          <a:cs typeface="+mn-cs"/>
        </a:defRPr>
      </a:lvl3pPr>
      <a:lvl4pPr marL="1200150" lvl="3" indent="-171450" algn="l" defTabSz="685800" rtl="0" fontAlgn="base">
        <a:spcBef>
          <a:spcPct val="15000"/>
        </a:spcBef>
        <a:spcAft>
          <a:spcPct val="0"/>
        </a:spcAft>
        <a:buChar char="–"/>
        <a:defRPr sz="1500" kern="1200">
          <a:solidFill>
            <a:schemeClr val="tx1"/>
          </a:solidFill>
          <a:latin typeface="+mn-lt"/>
          <a:ea typeface="+mn-ea"/>
          <a:cs typeface="+mn-cs"/>
        </a:defRPr>
      </a:lvl4pPr>
      <a:lvl5pPr marL="1543050" lvl="4" indent="-171450" algn="l" defTabSz="685800" rtl="0" fontAlgn="base">
        <a:spcBef>
          <a:spcPct val="15000"/>
        </a:spcBef>
        <a:spcAft>
          <a:spcPct val="0"/>
        </a:spcAft>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1.xml"/><Relationship Id="rId2" Type="http://schemas.openxmlformats.org/officeDocument/2006/relationships/image" Target="../media/image9.png"/><Relationship Id="rId13" Type="http://schemas.openxmlformats.org/officeDocument/2006/relationships/slideLayout" Target="../slideLayouts/slideLayout12.xml"/><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tags" Target="../tags/tag2.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xml"/><Relationship Id="rId2" Type="http://schemas.openxmlformats.org/officeDocument/2006/relationships/image" Target="../media/image22.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2" Type="http://schemas.openxmlformats.org/officeDocument/2006/relationships/slideLayout" Target="../slideLayouts/slideLayout13.xml"/><Relationship Id="rId21" Type="http://schemas.openxmlformats.org/officeDocument/2006/relationships/image" Target="../media/image38.png"/><Relationship Id="rId20" Type="http://schemas.openxmlformats.org/officeDocument/2006/relationships/image" Target="../media/image15.png"/><Relationship Id="rId2" Type="http://schemas.openxmlformats.org/officeDocument/2006/relationships/image" Target="../media/image23.png"/><Relationship Id="rId19" Type="http://schemas.openxmlformats.org/officeDocument/2006/relationships/image" Target="../media/image14.png"/><Relationship Id="rId18" Type="http://schemas.openxmlformats.org/officeDocument/2006/relationships/image" Target="../media/image13.png"/><Relationship Id="rId17" Type="http://schemas.openxmlformats.org/officeDocument/2006/relationships/image" Target="../media/image12.png"/><Relationship Id="rId16" Type="http://schemas.openxmlformats.org/officeDocument/2006/relationships/image" Target="../media/image37.png"/><Relationship Id="rId15" Type="http://schemas.openxmlformats.org/officeDocument/2006/relationships/image" Target="../media/image36.png"/><Relationship Id="rId14" Type="http://schemas.openxmlformats.org/officeDocument/2006/relationships/image" Target="../media/image35.png"/><Relationship Id="rId13" Type="http://schemas.openxmlformats.org/officeDocument/2006/relationships/image" Target="../media/image34.png"/><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 name="矩形 3093"/>
          <p:cNvSpPr/>
          <p:nvPr/>
        </p:nvSpPr>
        <p:spPr>
          <a:xfrm>
            <a:off x="0" y="-1"/>
            <a:ext cx="6858000" cy="8300469"/>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04" y="6706462"/>
            <a:ext cx="3905250" cy="1676400"/>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86877" y="6668679"/>
            <a:ext cx="3905250" cy="1676400"/>
          </a:xfrm>
          <a:prstGeom prst="rect">
            <a:avLst/>
          </a:prstGeom>
          <a:effectLst>
            <a:outerShdw blurRad="50800" dist="38100" dir="5400000" algn="t" rotWithShape="0">
              <a:prstClr val="black">
                <a:alpha val="40000"/>
              </a:prstClr>
            </a:outerShdw>
          </a:effectLst>
        </p:spPr>
      </p:pic>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r="71210"/>
          <a:stretch>
            <a:fillRect/>
          </a:stretch>
        </p:blipFill>
        <p:spPr>
          <a:xfrm>
            <a:off x="5733678" y="6624069"/>
            <a:ext cx="1124322" cy="1676400"/>
          </a:xfrm>
          <a:prstGeom prst="rect">
            <a:avLst/>
          </a:prstGeom>
          <a:effectLst>
            <a:outerShdw blurRad="50800" dist="38100" dir="5400000" algn="t" rotWithShape="0">
              <a:prstClr val="black">
                <a:alpha val="40000"/>
              </a:prstClr>
            </a:outerShdw>
          </a:effectLst>
        </p:spPr>
      </p:pic>
      <p:pic>
        <p:nvPicPr>
          <p:cNvPr id="3097" name="图片 3096"/>
          <p:cNvPicPr>
            <a:picLocks noChangeAspect="1"/>
          </p:cNvPicPr>
          <p:nvPr/>
        </p:nvPicPr>
        <p:blipFill rotWithShape="1">
          <a:blip r:embed="rId2">
            <a:extLst>
              <a:ext uri="{28A0092B-C50C-407E-A947-70E740481C1C}">
                <a14:useLocalDpi xmlns:a14="http://schemas.microsoft.com/office/drawing/2010/main" val="0"/>
              </a:ext>
            </a:extLst>
          </a:blip>
          <a:srcRect t="45146"/>
          <a:stretch>
            <a:fillRect/>
          </a:stretch>
        </p:blipFill>
        <p:spPr>
          <a:xfrm>
            <a:off x="2485390" y="5179060"/>
            <a:ext cx="1883410" cy="2032635"/>
          </a:xfrm>
          <a:prstGeom prst="rect">
            <a:avLst/>
          </a:prstGeom>
          <a:effectLst>
            <a:outerShdw blurRad="63500" sx="102000" sy="102000" algn="ctr" rotWithShape="0">
              <a:prstClr val="black">
                <a:alpha val="40000"/>
              </a:prstClr>
            </a:outerShdw>
          </a:effectLst>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934" y="3142030"/>
            <a:ext cx="1165138" cy="866188"/>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4" y="5304462"/>
            <a:ext cx="1447800" cy="1076325"/>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228" y="1345682"/>
            <a:ext cx="1447800" cy="1076325"/>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961" y="684959"/>
            <a:ext cx="900655" cy="669566"/>
          </a:xfrm>
          <a:prstGeom prst="rect">
            <a:avLst/>
          </a:prstGeom>
        </p:spPr>
      </p:pic>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938" y="4484489"/>
            <a:ext cx="1409587" cy="1047917"/>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658" y="805264"/>
            <a:ext cx="6619163" cy="68524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34" y="1390975"/>
            <a:ext cx="5669466" cy="537485"/>
          </a:xfrm>
          <a:prstGeom prst="rect">
            <a:avLst/>
          </a:prstGeom>
        </p:spPr>
      </p:pic>
      <p:pic>
        <p:nvPicPr>
          <p:cNvPr id="3087" name="图片 3086"/>
          <p:cNvPicPr>
            <a:picLocks noChangeAspect="1"/>
          </p:cNvPicPr>
          <p:nvPr/>
        </p:nvPicPr>
        <p:blipFill rotWithShape="1">
          <a:blip r:embed="rId6">
            <a:extLst>
              <a:ext uri="{28A0092B-C50C-407E-A947-70E740481C1C}">
                <a14:useLocalDpi xmlns:a14="http://schemas.microsoft.com/office/drawing/2010/main" val="0"/>
              </a:ext>
            </a:extLst>
          </a:blip>
          <a:srcRect l="634" r="730" b="39722"/>
          <a:stretch>
            <a:fillRect/>
          </a:stretch>
        </p:blipFill>
        <p:spPr>
          <a:xfrm>
            <a:off x="-11404" y="7903835"/>
            <a:ext cx="6876759" cy="1240165"/>
          </a:xfrm>
          <a:prstGeom prst="rect">
            <a:avLst/>
          </a:prstGeom>
        </p:spPr>
      </p:pic>
      <p:sp>
        <p:nvSpPr>
          <p:cNvPr id="4" name="文本框 3"/>
          <p:cNvSpPr txBox="1"/>
          <p:nvPr/>
        </p:nvSpPr>
        <p:spPr>
          <a:xfrm>
            <a:off x="179070" y="8486775"/>
            <a:ext cx="6369685" cy="460375"/>
          </a:xfrm>
          <a:prstGeom prst="rect">
            <a:avLst/>
          </a:prstGeom>
          <a:noFill/>
        </p:spPr>
        <p:txBody>
          <a:bodyPr wrap="none" rtlCol="0">
            <a:spAutoFit/>
          </a:bodyPr>
          <a:p>
            <a:r>
              <a:rPr lang="zh-CN" altLang="en-US" sz="2400" b="1">
                <a:latin typeface="微软雅黑" panose="020B0503020204020204" pitchFamily="34" charset="-122"/>
                <a:ea typeface="微软雅黑" panose="020B0503020204020204" pitchFamily="34" charset="-122"/>
              </a:rPr>
              <a:t>肇庆市城市生活垃圾分类工作领导小组 办公室</a:t>
            </a:r>
            <a:endParaRPr lang="zh-CN" altLang="en-US" sz="2400" b="1">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200" y="3352165"/>
            <a:ext cx="5435600" cy="15957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0" y="-1"/>
            <a:ext cx="6858000" cy="9144001"/>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258" y="7442578"/>
            <a:ext cx="733599" cy="715560"/>
          </a:xfrm>
          <a:prstGeom prst="rect">
            <a:avLst/>
          </a:prstGeom>
        </p:spPr>
      </p:pic>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71219" y="6280571"/>
            <a:ext cx="733599" cy="715560"/>
          </a:xfrm>
          <a:prstGeom prst="rect">
            <a:avLst/>
          </a:prstGeom>
        </p:spPr>
      </p:pic>
      <p:pic>
        <p:nvPicPr>
          <p:cNvPr id="56" name="图片 5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91331" y="8159856"/>
            <a:ext cx="733599" cy="715560"/>
          </a:xfrm>
          <a:prstGeom prst="rect">
            <a:avLst/>
          </a:prstGeom>
        </p:spPr>
      </p:pic>
      <p:pic>
        <p:nvPicPr>
          <p:cNvPr id="51" name="图片 5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8462" y="3292624"/>
            <a:ext cx="981937" cy="957791"/>
          </a:xfrm>
          <a:prstGeom prst="rect">
            <a:avLst/>
          </a:prstGeom>
        </p:spPr>
      </p:pic>
      <p:pic>
        <p:nvPicPr>
          <p:cNvPr id="52" name="图片 5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25398" y="2404389"/>
            <a:ext cx="981937" cy="957791"/>
          </a:xfrm>
          <a:prstGeom prst="rect">
            <a:avLst/>
          </a:prstGeom>
        </p:spPr>
      </p:pic>
      <p:pic>
        <p:nvPicPr>
          <p:cNvPr id="53" name="图片 5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71219" y="123482"/>
            <a:ext cx="885448" cy="863675"/>
          </a:xfrm>
          <a:prstGeom prst="rect">
            <a:avLst/>
          </a:prstGeom>
        </p:spPr>
      </p:pic>
      <p:pic>
        <p:nvPicPr>
          <p:cNvPr id="54" name="图片 5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164806" y="3835331"/>
            <a:ext cx="981936" cy="957791"/>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58" y="171234"/>
            <a:ext cx="5435484" cy="815923"/>
          </a:xfrm>
          <a:prstGeom prst="rect">
            <a:avLst/>
          </a:prstGeom>
        </p:spPr>
      </p:pic>
      <p:graphicFrame>
        <p:nvGraphicFramePr>
          <p:cNvPr id="8" name="表格 9"/>
          <p:cNvGraphicFramePr>
            <a:graphicFrameLocks noGrp="1"/>
          </p:cNvGraphicFramePr>
          <p:nvPr>
            <p:custDataLst>
              <p:tags r:id="rId3"/>
            </p:custDataLst>
          </p:nvPr>
        </p:nvGraphicFramePr>
        <p:xfrm>
          <a:off x="116632" y="1107425"/>
          <a:ext cx="6606184" cy="4175125"/>
        </p:xfrm>
        <a:graphic>
          <a:graphicData uri="http://schemas.openxmlformats.org/drawingml/2006/table">
            <a:tbl>
              <a:tblPr firstRow="1" bandRow="1">
                <a:tableStyleId>{5C22544A-7EE6-4342-B048-85BDC9FD1C3A}</a:tableStyleId>
              </a:tblPr>
              <a:tblGrid>
                <a:gridCol w="1306396"/>
                <a:gridCol w="1324947"/>
                <a:gridCol w="1324610"/>
                <a:gridCol w="1325284"/>
                <a:gridCol w="1324947"/>
              </a:tblGrid>
              <a:tr h="1377315">
                <a:tc>
                  <a:txBody>
                    <a:bodyPr/>
                    <a:lstStyle/>
                    <a:p>
                      <a:pPr algn="ctr"/>
                      <a:r>
                        <a:rPr lang="zh-CN" altLang="en-US" sz="2000" dirty="0">
                          <a:solidFill>
                            <a:srgbClr val="087A33"/>
                          </a:solidFill>
                        </a:rPr>
                        <a:t>容器配置</a:t>
                      </a:r>
                      <a:endParaRPr lang="zh-CN" altLang="en-US" sz="2000" dirty="0">
                        <a:solidFill>
                          <a:srgbClr val="087A33"/>
                        </a:solidFill>
                      </a:endParaRPr>
                    </a:p>
                  </a:txBody>
                  <a:tcPr anchor="ctr">
                    <a:solidFill>
                      <a:schemeClr val="accent1">
                        <a:alpha val="50000"/>
                      </a:schemeClr>
                    </a:solidFill>
                  </a:tcPr>
                </a:tc>
                <a:tc>
                  <a:txBody>
                    <a:bodyPr/>
                    <a:lstStyle/>
                    <a:p>
                      <a:pPr algn="ctr"/>
                      <a:endParaRPr lang="zh-CN" altLang="en-US" sz="1600" dirty="0">
                        <a:solidFill>
                          <a:srgbClr val="087A33"/>
                        </a:solidFill>
                      </a:endParaRPr>
                    </a:p>
                  </a:txBody>
                  <a:tcPr anchor="b">
                    <a:solidFill>
                      <a:schemeClr val="accent1">
                        <a:alpha val="50000"/>
                      </a:schemeClr>
                    </a:solidFill>
                  </a:tcPr>
                </a:tc>
                <a:tc>
                  <a:txBody>
                    <a:bodyPr/>
                    <a:lstStyle/>
                    <a:p>
                      <a:pPr algn="ctr"/>
                      <a:endParaRPr lang="zh-CN" altLang="en-US" sz="1600" dirty="0">
                        <a:solidFill>
                          <a:srgbClr val="087A33"/>
                        </a:solidFill>
                      </a:endParaRPr>
                    </a:p>
                  </a:txBody>
                  <a:tcPr anchor="b">
                    <a:solidFill>
                      <a:schemeClr val="accent1">
                        <a:alpha val="50000"/>
                      </a:schemeClr>
                    </a:solidFill>
                  </a:tcPr>
                </a:tc>
                <a:tc>
                  <a:txBody>
                    <a:bodyPr/>
                    <a:lstStyle/>
                    <a:p>
                      <a:pPr algn="ctr"/>
                      <a:endParaRPr lang="zh-CN" altLang="en-US" sz="1600" dirty="0">
                        <a:solidFill>
                          <a:srgbClr val="087A33"/>
                        </a:solidFill>
                      </a:endParaRPr>
                    </a:p>
                  </a:txBody>
                  <a:tcPr anchor="b">
                    <a:solidFill>
                      <a:schemeClr val="accent1">
                        <a:alpha val="50000"/>
                      </a:schemeClr>
                    </a:solidFill>
                  </a:tcPr>
                </a:tc>
                <a:tc>
                  <a:txBody>
                    <a:bodyPr/>
                    <a:lstStyle/>
                    <a:p>
                      <a:pPr algn="ctr"/>
                      <a:endParaRPr lang="zh-CN" altLang="en-US" sz="1600" dirty="0">
                        <a:solidFill>
                          <a:srgbClr val="087A33"/>
                        </a:solidFill>
                      </a:endParaRPr>
                    </a:p>
                  </a:txBody>
                  <a:tcPr anchor="b">
                    <a:solidFill>
                      <a:schemeClr val="accent1">
                        <a:alpha val="50000"/>
                      </a:schemeClr>
                    </a:solidFill>
                  </a:tcPr>
                </a:tc>
              </a:tr>
              <a:tr h="584619">
                <a:tc>
                  <a:txBody>
                    <a:bodyPr/>
                    <a:lstStyle/>
                    <a:p>
                      <a:pPr algn="ctr"/>
                      <a:r>
                        <a:rPr lang="zh-CN" altLang="en-US" sz="1500" b="1" dirty="0">
                          <a:solidFill>
                            <a:srgbClr val="087A33"/>
                          </a:solidFill>
                        </a:rPr>
                        <a:t>工作人员</a:t>
                      </a:r>
                      <a:endParaRPr lang="en-US" altLang="zh-CN" sz="1500" b="1" dirty="0">
                        <a:solidFill>
                          <a:srgbClr val="087A33"/>
                        </a:solidFill>
                      </a:endParaRPr>
                    </a:p>
                    <a:p>
                      <a:pPr algn="ctr"/>
                      <a:r>
                        <a:rPr lang="zh-CN" altLang="en-US" sz="1500" b="1" dirty="0">
                          <a:solidFill>
                            <a:srgbClr val="087A33"/>
                          </a:solidFill>
                        </a:rPr>
                        <a:t>办公区</a:t>
                      </a:r>
                      <a:endParaRPr lang="zh-CN" altLang="en-US" sz="1500" b="1" dirty="0">
                        <a:solidFill>
                          <a:srgbClr val="087A33"/>
                        </a:solidFill>
                      </a:endParaRPr>
                    </a:p>
                  </a:txBody>
                  <a:tcPr anchor="ctr">
                    <a:solidFill>
                      <a:schemeClr val="accent1">
                        <a:tint val="40000"/>
                        <a:alpha val="50000"/>
                      </a:schemeClr>
                    </a:solidFill>
                  </a:tcPr>
                </a:tc>
                <a:tc>
                  <a:txBody>
                    <a:bodyPr/>
                    <a:lstStyle/>
                    <a:p>
                      <a:pPr marL="0" marR="0" lvl="0" indent="0" algn="ctr" defTabSz="685800" eaLnBrk="1" fontAlgn="base" latinLnBrk="0" hangingPunct="1">
                        <a:lnSpc>
                          <a:spcPct val="100000"/>
                        </a:lnSpc>
                        <a:spcBef>
                          <a:spcPct val="0"/>
                        </a:spcBef>
                        <a:spcAft>
                          <a:spcPct val="0"/>
                        </a:spcAft>
                        <a:buClrTx/>
                        <a:buSzTx/>
                        <a:buFontTx/>
                        <a:buNone/>
                        <a:defRPr/>
                      </a:pPr>
                      <a:endParaRPr lang="zh-CN" altLang="en-US" sz="2000"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a:p>
                  </a:txBody>
                  <a:tcPr anchor="ctr">
                    <a:solidFill>
                      <a:schemeClr val="accent1">
                        <a:tint val="40000"/>
                        <a:alpha val="50000"/>
                      </a:schemeClr>
                    </a:solidFill>
                  </a:tcPr>
                </a:tc>
                <a:tc>
                  <a:txBody>
                    <a:bodyPr/>
                    <a:lstStyle/>
                    <a:p>
                      <a:pPr algn="ctr"/>
                      <a:endParaRPr lang="zh-CN" altLang="en-US"/>
                    </a:p>
                  </a:txBody>
                  <a:tcPr anchor="ctr">
                    <a:solidFill>
                      <a:schemeClr val="accent1">
                        <a:tint val="40000"/>
                        <a:alpha val="50000"/>
                      </a:schemeClr>
                    </a:solidFill>
                  </a:tcPr>
                </a:tc>
              </a:tr>
              <a:tr h="548640">
                <a:tc>
                  <a:txBody>
                    <a:bodyPr/>
                    <a:lstStyle/>
                    <a:p>
                      <a:pPr algn="ctr"/>
                      <a:r>
                        <a:rPr lang="zh-CN" altLang="en-US" sz="1500" b="1" dirty="0">
                          <a:solidFill>
                            <a:srgbClr val="087A33"/>
                          </a:solidFill>
                        </a:rPr>
                        <a:t>市民公共</a:t>
                      </a:r>
                      <a:endParaRPr lang="en-US" altLang="zh-CN" sz="1500" b="1" dirty="0">
                        <a:solidFill>
                          <a:srgbClr val="087A33"/>
                        </a:solidFill>
                      </a:endParaRPr>
                    </a:p>
                    <a:p>
                      <a:pPr algn="ctr"/>
                      <a:r>
                        <a:rPr lang="zh-CN" altLang="en-US" sz="1500" b="1" dirty="0">
                          <a:solidFill>
                            <a:srgbClr val="087A33"/>
                          </a:solidFill>
                        </a:rPr>
                        <a:t>办事区</a:t>
                      </a:r>
                      <a:endParaRPr lang="zh-CN" altLang="en-US" sz="1500" b="1" dirty="0">
                        <a:solidFill>
                          <a:srgbClr val="087A33"/>
                        </a:solidFill>
                      </a:endParaRPr>
                    </a:p>
                  </a:txBody>
                  <a:tcPr anchor="ctr">
                    <a:solidFill>
                      <a:schemeClr val="accent1">
                        <a:tint val="20000"/>
                        <a:alpha val="50000"/>
                      </a:schemeClr>
                    </a:solidFill>
                  </a:tcPr>
                </a:tc>
                <a:tc>
                  <a:txBody>
                    <a:bodyPr/>
                    <a:lstStyle/>
                    <a:p>
                      <a:pPr algn="ctr"/>
                      <a:endParaRPr lang="zh-CN" altLang="en-US" dirty="0"/>
                    </a:p>
                  </a:txBody>
                  <a:tcPr anchor="ctr">
                    <a:solidFill>
                      <a:schemeClr val="accent1">
                        <a:tint val="20000"/>
                        <a:alpha val="50000"/>
                      </a:schemeClr>
                    </a:solidFill>
                  </a:tcPr>
                </a:tc>
                <a:tc>
                  <a:txBody>
                    <a:bodyPr/>
                    <a:lstStyle/>
                    <a:p>
                      <a:pPr algn="ctr"/>
                      <a:endParaRPr lang="zh-CN" altLang="en-US" dirty="0"/>
                    </a:p>
                  </a:txBody>
                  <a:tcPr anchor="ctr">
                    <a:solidFill>
                      <a:schemeClr val="accent1">
                        <a:tint val="20000"/>
                        <a:alpha val="50000"/>
                      </a:schemeClr>
                    </a:solidFill>
                  </a:tcPr>
                </a:tc>
                <a:tc>
                  <a:txBody>
                    <a:bodyPr/>
                    <a:lstStyle/>
                    <a:p>
                      <a:pPr algn="ctr"/>
                      <a:endParaRPr lang="zh-CN" altLang="en-US" dirty="0"/>
                    </a:p>
                  </a:txBody>
                  <a:tcPr anchor="ctr">
                    <a:solidFill>
                      <a:schemeClr val="accent1">
                        <a:tint val="20000"/>
                        <a:alpha val="50000"/>
                      </a:schemeClr>
                    </a:solidFill>
                  </a:tcPr>
                </a:tc>
                <a:tc>
                  <a:txBody>
                    <a:bodyPr/>
                    <a:lstStyle/>
                    <a:p>
                      <a:pPr algn="ctr"/>
                      <a:endParaRPr lang="zh-CN" altLang="en-US"/>
                    </a:p>
                  </a:txBody>
                  <a:tcPr anchor="ctr">
                    <a:solidFill>
                      <a:schemeClr val="accent1">
                        <a:tint val="20000"/>
                        <a:alpha val="50000"/>
                      </a:schemeClr>
                    </a:solidFill>
                  </a:tcPr>
                </a:tc>
              </a:tr>
              <a:tr h="576064">
                <a:tc>
                  <a:txBody>
                    <a:bodyPr/>
                    <a:lstStyle/>
                    <a:p>
                      <a:pPr algn="ctr"/>
                      <a:r>
                        <a:rPr lang="zh-CN" altLang="en-US" sz="1500" b="1" dirty="0">
                          <a:solidFill>
                            <a:srgbClr val="087A33"/>
                          </a:solidFill>
                        </a:rPr>
                        <a:t>户外活动区</a:t>
                      </a:r>
                      <a:endParaRPr lang="zh-CN" altLang="en-US" sz="1500" b="1" dirty="0">
                        <a:solidFill>
                          <a:srgbClr val="087A33"/>
                        </a:solidFill>
                      </a:endParaRPr>
                    </a:p>
                  </a:txBody>
                  <a:tcPr anchor="ctr">
                    <a:solidFill>
                      <a:schemeClr val="accent1">
                        <a:tint val="40000"/>
                        <a:alpha val="50000"/>
                      </a:schemeClr>
                    </a:solidFill>
                  </a:tcPr>
                </a:tc>
                <a:tc>
                  <a:txBody>
                    <a:bodyPr/>
                    <a:lstStyle/>
                    <a:p>
                      <a:pPr algn="ctr"/>
                      <a:endParaRPr lang="zh-CN" altLang="en-US"/>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r>
              <a:tr h="540035">
                <a:tc>
                  <a:txBody>
                    <a:bodyPr/>
                    <a:lstStyle/>
                    <a:p>
                      <a:pPr algn="ctr"/>
                      <a:r>
                        <a:rPr lang="zh-CN" altLang="en-US" sz="1500" b="1" dirty="0">
                          <a:solidFill>
                            <a:srgbClr val="087A33"/>
                          </a:solidFill>
                        </a:rPr>
                        <a:t>食堂</a:t>
                      </a:r>
                      <a:endParaRPr lang="zh-CN" altLang="en-US" sz="1500" b="1" dirty="0">
                        <a:solidFill>
                          <a:srgbClr val="087A33"/>
                        </a:solidFill>
                      </a:endParaRPr>
                    </a:p>
                  </a:txBody>
                  <a:tcPr anchor="ctr">
                    <a:solidFill>
                      <a:schemeClr val="accent1">
                        <a:tint val="40000"/>
                        <a:alpha val="50000"/>
                      </a:schemeClr>
                    </a:solidFill>
                  </a:tcPr>
                </a:tc>
                <a:tc>
                  <a:txBody>
                    <a:bodyPr/>
                    <a:lstStyle/>
                    <a:p>
                      <a:pPr algn="ctr"/>
                      <a:endParaRPr lang="zh-CN" altLang="en-US"/>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r>
              <a:tr h="432048">
                <a:tc>
                  <a:txBody>
                    <a:bodyPr/>
                    <a:lstStyle/>
                    <a:p>
                      <a:pPr algn="ctr"/>
                      <a:r>
                        <a:rPr lang="zh-CN" altLang="en-US" sz="1500" b="1" dirty="0">
                          <a:solidFill>
                            <a:srgbClr val="087A33"/>
                          </a:solidFill>
                        </a:rPr>
                        <a:t>卫生间</a:t>
                      </a:r>
                      <a:endParaRPr lang="en-US" altLang="zh-CN" sz="1500" b="1" dirty="0">
                        <a:solidFill>
                          <a:srgbClr val="087A33"/>
                        </a:solidFill>
                      </a:endParaRPr>
                    </a:p>
                    <a:p>
                      <a:pPr algn="ctr"/>
                      <a:r>
                        <a:rPr lang="zh-CN" altLang="en-US" sz="1500" b="1" dirty="0">
                          <a:solidFill>
                            <a:srgbClr val="087A33"/>
                          </a:solidFill>
                        </a:rPr>
                        <a:t>（茶水间）</a:t>
                      </a:r>
                      <a:endParaRPr lang="zh-CN" altLang="en-US" sz="1500" b="1" dirty="0">
                        <a:solidFill>
                          <a:srgbClr val="087A33"/>
                        </a:solidFill>
                      </a:endParaRPr>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c>
                  <a:txBody>
                    <a:bodyPr/>
                    <a:lstStyle/>
                    <a:p>
                      <a:pPr algn="ctr"/>
                      <a:endParaRPr lang="zh-CN" altLang="en-US" dirty="0"/>
                    </a:p>
                  </a:txBody>
                  <a:tcPr anchor="ctr">
                    <a:solidFill>
                      <a:schemeClr val="accent1">
                        <a:tint val="40000"/>
                        <a:alpha val="50000"/>
                      </a:schemeClr>
                    </a:solidFill>
                  </a:tcPr>
                </a:tc>
              </a:tr>
            </a:tbl>
          </a:graphicData>
        </a:graphic>
      </p:graphicFrame>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078" y="2508359"/>
            <a:ext cx="536384" cy="536384"/>
          </a:xfrm>
          <a:prstGeom prst="rect">
            <a:avLst/>
          </a:prstGeom>
        </p:spPr>
      </p:pic>
      <p:pic>
        <p:nvPicPr>
          <p:cNvPr id="59" name="图片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252" y="2508359"/>
            <a:ext cx="536384" cy="536384"/>
          </a:xfrm>
          <a:prstGeom prst="rect">
            <a:avLst/>
          </a:prstGeom>
        </p:spPr>
      </p:pic>
      <p:pic>
        <p:nvPicPr>
          <p:cNvPr id="60" name="图片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203" y="5936089"/>
            <a:ext cx="536384" cy="536384"/>
          </a:xfrm>
          <a:prstGeom prst="rect">
            <a:avLst/>
          </a:prstGeom>
        </p:spPr>
      </p:pic>
      <p:pic>
        <p:nvPicPr>
          <p:cNvPr id="61" name="图片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078" y="3044671"/>
            <a:ext cx="536384" cy="536384"/>
          </a:xfrm>
          <a:prstGeom prst="rect">
            <a:avLst/>
          </a:prstGeom>
        </p:spPr>
      </p:pic>
      <p:pic>
        <p:nvPicPr>
          <p:cNvPr id="62" name="图片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159" y="3643711"/>
            <a:ext cx="536384" cy="536384"/>
          </a:xfrm>
          <a:prstGeom prst="rect">
            <a:avLst/>
          </a:prstGeom>
        </p:spPr>
      </p:pic>
      <p:pic>
        <p:nvPicPr>
          <p:cNvPr id="63" name="图片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94" y="4179936"/>
            <a:ext cx="536384" cy="536384"/>
          </a:xfrm>
          <a:prstGeom prst="rect">
            <a:avLst/>
          </a:prstGeom>
        </p:spPr>
      </p:pic>
      <p:pic>
        <p:nvPicPr>
          <p:cNvPr id="64" name="图片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94" y="4716630"/>
            <a:ext cx="536384" cy="536384"/>
          </a:xfrm>
          <a:prstGeom prst="rect">
            <a:avLst/>
          </a:prstGeom>
        </p:spPr>
      </p:pic>
      <p:pic>
        <p:nvPicPr>
          <p:cNvPr id="65" name="图片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402" y="3643871"/>
            <a:ext cx="536384" cy="536384"/>
          </a:xfrm>
          <a:prstGeom prst="rect">
            <a:avLst/>
          </a:prstGeom>
        </p:spPr>
      </p:pic>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398" y="4792830"/>
            <a:ext cx="536384" cy="536384"/>
          </a:xfrm>
          <a:prstGeom prst="rect">
            <a:avLst/>
          </a:prstGeom>
        </p:spPr>
      </p:pic>
      <p:pic>
        <p:nvPicPr>
          <p:cNvPr id="67" name="图片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453" y="3106983"/>
            <a:ext cx="536384" cy="536384"/>
          </a:xfrm>
          <a:prstGeom prst="rect">
            <a:avLst/>
          </a:prstGeom>
        </p:spPr>
      </p:pic>
      <p:pic>
        <p:nvPicPr>
          <p:cNvPr id="68" name="图片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754" y="4256771"/>
            <a:ext cx="536384" cy="536384"/>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092" y="4249951"/>
            <a:ext cx="383052" cy="383642"/>
          </a:xfrm>
          <a:prstGeom prst="rect">
            <a:avLst/>
          </a:prstGeom>
        </p:spPr>
      </p:pic>
      <p:pic>
        <p:nvPicPr>
          <p:cNvPr id="69" name="图片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912" y="4793636"/>
            <a:ext cx="383052" cy="383642"/>
          </a:xfrm>
          <a:prstGeom prst="rect">
            <a:avLst/>
          </a:prstGeom>
        </p:spPr>
      </p:pic>
      <p:pic>
        <p:nvPicPr>
          <p:cNvPr id="128" name="图片 1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00" y="1107440"/>
            <a:ext cx="939800" cy="1296035"/>
          </a:xfrm>
          <a:prstGeom prst="rect">
            <a:avLst/>
          </a:prstGeom>
        </p:spPr>
      </p:pic>
      <p:pic>
        <p:nvPicPr>
          <p:cNvPr id="130" name="图片 1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8145" y="1102995"/>
            <a:ext cx="963295" cy="1332230"/>
          </a:xfrm>
          <a:prstGeom prst="rect">
            <a:avLst/>
          </a:prstGeom>
        </p:spPr>
      </p:pic>
      <p:pic>
        <p:nvPicPr>
          <p:cNvPr id="132" name="图片 1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350" y="1107440"/>
            <a:ext cx="967740" cy="1334770"/>
          </a:xfrm>
          <a:prstGeom prst="rect">
            <a:avLst/>
          </a:prstGeom>
        </p:spPr>
      </p:pic>
      <p:pic>
        <p:nvPicPr>
          <p:cNvPr id="134" name="图片 1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0535" y="1096645"/>
            <a:ext cx="972185" cy="1345565"/>
          </a:xfrm>
          <a:prstGeom prst="rect">
            <a:avLst/>
          </a:prstGeom>
        </p:spPr>
      </p:pic>
      <p:graphicFrame>
        <p:nvGraphicFramePr>
          <p:cNvPr id="2" name="表格 9"/>
          <p:cNvGraphicFramePr>
            <a:graphicFrameLocks noGrp="1"/>
          </p:cNvGraphicFramePr>
          <p:nvPr>
            <p:custDataLst>
              <p:tags r:id="rId10"/>
            </p:custDataLst>
          </p:nvPr>
        </p:nvGraphicFramePr>
        <p:xfrm>
          <a:off x="155990" y="5258068"/>
          <a:ext cx="6566535" cy="3639190"/>
        </p:xfrm>
        <a:graphic>
          <a:graphicData uri="http://schemas.openxmlformats.org/drawingml/2006/table">
            <a:tbl>
              <a:tblPr firstRow="1" bandRow="1">
                <a:tableStyleId>{5C22544A-7EE6-4342-B048-85BDC9FD1C3A}</a:tableStyleId>
              </a:tblPr>
              <a:tblGrid>
                <a:gridCol w="1251585"/>
                <a:gridCol w="1324947"/>
                <a:gridCol w="1324947"/>
                <a:gridCol w="1324947"/>
                <a:gridCol w="1339850"/>
              </a:tblGrid>
              <a:tr h="606425">
                <a:tc>
                  <a:txBody>
                    <a:bodyPr/>
                    <a:p>
                      <a:pPr algn="ctr"/>
                      <a:r>
                        <a:rPr lang="zh-CN" altLang="en-US" sz="1500" b="1" dirty="0">
                          <a:solidFill>
                            <a:srgbClr val="087A33"/>
                          </a:solidFill>
                        </a:rPr>
                        <a:t>教学区</a:t>
                      </a:r>
                      <a:endParaRPr lang="zh-CN" altLang="en-US" sz="1500" b="1" dirty="0">
                        <a:solidFill>
                          <a:srgbClr val="087A33"/>
                        </a:solidFill>
                      </a:endParaRPr>
                    </a:p>
                  </a:txBody>
                  <a:tcPr anchor="ctr">
                    <a:solidFill>
                      <a:schemeClr val="accent1">
                        <a:tint val="40000"/>
                        <a:alpha val="50000"/>
                      </a:schemeClr>
                    </a:solidFill>
                  </a:tcPr>
                </a:tc>
                <a:tc>
                  <a:txBody>
                    <a:bodyPr/>
                    <a:p>
                      <a:endParaRPr lang="zh-CN" altLang="en-US" dirty="0"/>
                    </a:p>
                  </a:txBody>
                  <a:tcP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a:p>
                  </a:txBody>
                  <a:tcPr>
                    <a:solidFill>
                      <a:schemeClr val="accent1">
                        <a:tint val="40000"/>
                        <a:alpha val="50000"/>
                      </a:schemeClr>
                    </a:solidFill>
                  </a:tcPr>
                </a:tc>
              </a:tr>
              <a:tr h="606553">
                <a:tc>
                  <a:txBody>
                    <a:bodyPr/>
                    <a:p>
                      <a:pPr algn="ctr"/>
                      <a:r>
                        <a:rPr lang="zh-CN" altLang="en-US" sz="1500" b="1" dirty="0">
                          <a:solidFill>
                            <a:srgbClr val="087A33"/>
                          </a:solidFill>
                        </a:rPr>
                        <a:t>实验区</a:t>
                      </a:r>
                      <a:endParaRPr lang="zh-CN" altLang="en-US" sz="1500" b="1" dirty="0">
                        <a:solidFill>
                          <a:srgbClr val="087A33"/>
                        </a:solidFill>
                      </a:endParaRPr>
                    </a:p>
                  </a:txBody>
                  <a:tcPr anchor="ctr">
                    <a:solidFill>
                      <a:schemeClr val="accent1">
                        <a:tint val="20000"/>
                        <a:alpha val="50000"/>
                      </a:schemeClr>
                    </a:solidFill>
                  </a:tcPr>
                </a:tc>
                <a:tc>
                  <a:txBody>
                    <a:bodyPr/>
                    <a:p>
                      <a:endParaRPr lang="zh-CN" altLang="en-US" dirty="0"/>
                    </a:p>
                  </a:txBody>
                  <a:tcPr>
                    <a:solidFill>
                      <a:schemeClr val="accent1">
                        <a:tint val="20000"/>
                        <a:alpha val="50000"/>
                      </a:schemeClr>
                    </a:solidFill>
                  </a:tcPr>
                </a:tc>
                <a:tc>
                  <a:txBody>
                    <a:bodyPr/>
                    <a:p>
                      <a:endParaRPr lang="zh-CN" altLang="en-US"/>
                    </a:p>
                  </a:txBody>
                  <a:tcPr>
                    <a:solidFill>
                      <a:schemeClr val="accent1">
                        <a:tint val="20000"/>
                        <a:alpha val="50000"/>
                      </a:schemeClr>
                    </a:solidFill>
                  </a:tcPr>
                </a:tc>
                <a:tc>
                  <a:txBody>
                    <a:bodyPr/>
                    <a:p>
                      <a:endParaRPr lang="zh-CN" altLang="en-US" dirty="0"/>
                    </a:p>
                  </a:txBody>
                  <a:tcPr>
                    <a:solidFill>
                      <a:schemeClr val="accent1">
                        <a:tint val="20000"/>
                        <a:alpha val="50000"/>
                      </a:schemeClr>
                    </a:solidFill>
                  </a:tcPr>
                </a:tc>
                <a:tc>
                  <a:txBody>
                    <a:bodyPr/>
                    <a:p>
                      <a:endParaRPr lang="zh-CN" altLang="en-US"/>
                    </a:p>
                  </a:txBody>
                  <a:tcPr>
                    <a:solidFill>
                      <a:schemeClr val="accent1">
                        <a:tint val="20000"/>
                        <a:alpha val="50000"/>
                      </a:schemeClr>
                    </a:solidFill>
                  </a:tcPr>
                </a:tc>
              </a:tr>
              <a:tr h="606553">
                <a:tc>
                  <a:txBody>
                    <a:bodyPr/>
                    <a:p>
                      <a:pPr marL="0" marR="0" lvl="0" indent="0" algn="ctr" defTabSz="685800" eaLnBrk="1" fontAlgn="base" latinLnBrk="0" hangingPunct="1">
                        <a:lnSpc>
                          <a:spcPct val="100000"/>
                        </a:lnSpc>
                        <a:spcBef>
                          <a:spcPct val="0"/>
                        </a:spcBef>
                        <a:spcAft>
                          <a:spcPct val="0"/>
                        </a:spcAft>
                        <a:buClrTx/>
                        <a:buSzTx/>
                        <a:buFontTx/>
                        <a:buNone/>
                        <a:defRPr/>
                      </a:pPr>
                      <a:r>
                        <a:rPr lang="zh-CN" altLang="en-US" sz="1500" b="1" dirty="0">
                          <a:solidFill>
                            <a:srgbClr val="087A33"/>
                          </a:solidFill>
                        </a:rPr>
                        <a:t>疫情期废弃口罩收集点</a:t>
                      </a:r>
                      <a:endParaRPr lang="zh-CN" altLang="en-US" sz="1500" b="1" dirty="0">
                        <a:solidFill>
                          <a:srgbClr val="087A33"/>
                        </a:solidFill>
                      </a:endParaRPr>
                    </a:p>
                  </a:txBody>
                  <a:tcPr anchor="ct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dirty="0"/>
                    </a:p>
                  </a:txBody>
                  <a:tcPr>
                    <a:solidFill>
                      <a:schemeClr val="accent1">
                        <a:tint val="40000"/>
                        <a:alpha val="50000"/>
                      </a:schemeClr>
                    </a:solidFill>
                  </a:tcPr>
                </a:tc>
                <a:tc>
                  <a:txBody>
                    <a:bodyPr/>
                    <a:p>
                      <a:endParaRPr lang="zh-CN" altLang="en-US" dirty="0"/>
                    </a:p>
                  </a:txBody>
                  <a:tcPr>
                    <a:solidFill>
                      <a:schemeClr val="accent1">
                        <a:tint val="40000"/>
                        <a:alpha val="50000"/>
                      </a:schemeClr>
                    </a:solidFill>
                  </a:tcPr>
                </a:tc>
              </a:tr>
              <a:tr h="606553">
                <a:tc>
                  <a:txBody>
                    <a:bodyPr/>
                    <a:p>
                      <a:pPr marL="0" marR="0" lvl="0" indent="0" algn="ctr" defTabSz="685800" eaLnBrk="1" fontAlgn="base" latinLnBrk="0" hangingPunct="1">
                        <a:lnSpc>
                          <a:spcPct val="100000"/>
                        </a:lnSpc>
                        <a:spcBef>
                          <a:spcPct val="0"/>
                        </a:spcBef>
                        <a:spcAft>
                          <a:spcPct val="0"/>
                        </a:spcAft>
                        <a:buClrTx/>
                        <a:buSzTx/>
                        <a:buFontTx/>
                        <a:buNone/>
                        <a:defRPr/>
                      </a:pPr>
                      <a:r>
                        <a:rPr lang="zh-CN" altLang="en-US" sz="1500" b="1" dirty="0">
                          <a:solidFill>
                            <a:srgbClr val="087A33"/>
                          </a:solidFill>
                        </a:rPr>
                        <a:t>收运区域</a:t>
                      </a:r>
                      <a:endParaRPr lang="zh-CN" altLang="en-US" sz="1500" b="1" dirty="0">
                        <a:solidFill>
                          <a:srgbClr val="087A33"/>
                        </a:solidFill>
                      </a:endParaRPr>
                    </a:p>
                  </a:txBody>
                  <a:tcPr anchor="ct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a:p>
                  </a:txBody>
                  <a:tcPr>
                    <a:solidFill>
                      <a:schemeClr val="accent1">
                        <a:tint val="40000"/>
                        <a:alpha val="50000"/>
                      </a:schemeClr>
                    </a:solidFill>
                  </a:tcPr>
                </a:tc>
                <a:tc>
                  <a:txBody>
                    <a:bodyPr/>
                    <a:p>
                      <a:endParaRPr lang="zh-CN" altLang="en-US" dirty="0"/>
                    </a:p>
                  </a:txBody>
                  <a:tcPr>
                    <a:solidFill>
                      <a:schemeClr val="accent1">
                        <a:tint val="40000"/>
                        <a:alpha val="50000"/>
                      </a:schemeClr>
                    </a:solidFill>
                  </a:tcPr>
                </a:tc>
                <a:tc>
                  <a:txBody>
                    <a:bodyPr/>
                    <a:p>
                      <a:endParaRPr lang="zh-CN" altLang="en-US" dirty="0"/>
                    </a:p>
                  </a:txBody>
                  <a:tcPr>
                    <a:solidFill>
                      <a:schemeClr val="accent1">
                        <a:tint val="40000"/>
                        <a:alpha val="50000"/>
                      </a:schemeClr>
                    </a:solidFill>
                  </a:tcPr>
                </a:tc>
              </a:tr>
              <a:tr h="1213106">
                <a:tc gridSpan="5">
                  <a:txBody>
                    <a:bodyPr/>
                    <a:p>
                      <a:pPr marL="0" marR="0" lvl="0" indent="0" algn="l" defTabSz="685800">
                        <a:lnSpc>
                          <a:spcPct val="130000"/>
                        </a:lnSpc>
                        <a:spcBef>
                          <a:spcPct val="0"/>
                        </a:spcBef>
                        <a:spcAft>
                          <a:spcPct val="0"/>
                        </a:spcAft>
                        <a:buClrTx/>
                        <a:buSzTx/>
                        <a:buFontTx/>
                        <a:buNone/>
                        <a:defRPr/>
                      </a:pPr>
                      <a:r>
                        <a:rPr lang="zh-CN" altLang="en-US" sz="1500" b="1" dirty="0">
                          <a:solidFill>
                            <a:srgbClr val="087A33"/>
                          </a:solidFill>
                        </a:rPr>
                        <a:t>可回收物收集容器可结合实际情况，采用纸箱等集中收集，须注明可回收物标志，可进一步细分为纸张、塑料、金属等；</a:t>
                      </a:r>
                      <a:r>
                        <a:rPr lang="zh-CN" altLang="en-US" sz="1500" b="1" dirty="0">
                          <a:solidFill>
                            <a:srgbClr val="087A33"/>
                          </a:solidFill>
                          <a:sym typeface="+mn-ea"/>
                        </a:rPr>
                        <a:t>每个单位应至少设置一处</a:t>
                      </a:r>
                      <a:r>
                        <a:rPr lang="zh-CN" altLang="en-US" sz="1500" b="1" dirty="0">
                          <a:solidFill>
                            <a:srgbClr val="087A33"/>
                          </a:solidFill>
                        </a:rPr>
                        <a:t>有害垃圾回收点，疫情期间每个单位门口应设置一处废弃口罩收集点。          为必须设置的收集容器，          为可根据实际情况考虑设置的容器。</a:t>
                      </a:r>
                      <a:endParaRPr lang="zh-CN" altLang="en-US" sz="1500" b="1" dirty="0">
                        <a:solidFill>
                          <a:srgbClr val="087A33"/>
                        </a:solidFill>
                      </a:endParaRPr>
                    </a:p>
                  </a:txBody>
                  <a:tcPr anchor="ctr">
                    <a:solidFill>
                      <a:schemeClr val="accent1">
                        <a:tint val="40000"/>
                        <a:alpha val="50000"/>
                      </a:schemeClr>
                    </a:solidFill>
                  </a:tcPr>
                </a:tc>
                <a:tc hMerge="1">
                  <a:tcPr anchor="ctr">
                    <a:solidFill>
                      <a:schemeClr val="accent1">
                        <a:tint val="40000"/>
                        <a:alpha val="50000"/>
                      </a:schemeClr>
                    </a:solidFill>
                  </a:tcPr>
                </a:tc>
                <a:tc hMerge="1">
                  <a:tcPr>
                    <a:solidFill>
                      <a:schemeClr val="accent1">
                        <a:tint val="40000"/>
                        <a:alpha val="50000"/>
                      </a:schemeClr>
                    </a:solidFill>
                  </a:tcPr>
                </a:tc>
                <a:tc hMerge="1">
                  <a:tcPr>
                    <a:solidFill>
                      <a:schemeClr val="accent1">
                        <a:tint val="40000"/>
                        <a:alpha val="50000"/>
                      </a:schemeClr>
                    </a:solidFill>
                  </a:tcPr>
                </a:tc>
                <a:tc hMerge="1">
                  <a:tcPr>
                    <a:solidFill>
                      <a:schemeClr val="accent1">
                        <a:tint val="40000"/>
                        <a:alpha val="50000"/>
                      </a:schemeClr>
                    </a:solidFill>
                  </a:tcPr>
                </a:tc>
              </a:tr>
            </a:tbl>
          </a:graphicData>
        </a:graphic>
      </p:graphicFrame>
      <p:pic>
        <p:nvPicPr>
          <p:cNvPr id="70" name="图片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251" y="5329310"/>
            <a:ext cx="571601" cy="57160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251" y="5900810"/>
            <a:ext cx="571601" cy="5716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326" y="7088260"/>
            <a:ext cx="571601" cy="57160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4146" y="7088260"/>
            <a:ext cx="571601" cy="57160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791" y="7088260"/>
            <a:ext cx="571601" cy="57160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666" y="7088260"/>
            <a:ext cx="571601" cy="57160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666" y="5364235"/>
            <a:ext cx="571601" cy="57160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446" y="5900810"/>
            <a:ext cx="571601" cy="57160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666" y="6472310"/>
            <a:ext cx="571601" cy="57160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351" y="5900810"/>
            <a:ext cx="571601" cy="571601"/>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452" y="5364501"/>
            <a:ext cx="383052" cy="383642"/>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452" y="6012201"/>
            <a:ext cx="383052" cy="383642"/>
          </a:xfrm>
          <a:prstGeom prst="rect">
            <a:avLst/>
          </a:prstGeom>
        </p:spPr>
      </p:pic>
      <p:pic>
        <p:nvPicPr>
          <p:cNvPr id="22" name="图片 21"/>
          <p:cNvPicPr>
            <a:picLocks noChangeAspect="1"/>
          </p:cNvPicPr>
          <p:nvPr/>
        </p:nvPicPr>
        <p:blipFill>
          <a:blip r:embed="rId11"/>
          <a:stretch>
            <a:fillRect/>
          </a:stretch>
        </p:blipFill>
        <p:spPr>
          <a:xfrm>
            <a:off x="5761990" y="8246110"/>
            <a:ext cx="542925" cy="542925"/>
          </a:xfrm>
          <a:prstGeom prst="rect">
            <a:avLst/>
          </a:prstGeom>
        </p:spPr>
      </p:pic>
      <p:pic>
        <p:nvPicPr>
          <p:cNvPr id="24" name="图片 23"/>
          <p:cNvPicPr>
            <a:picLocks noChangeAspect="1"/>
          </p:cNvPicPr>
          <p:nvPr/>
        </p:nvPicPr>
        <p:blipFill>
          <a:blip r:embed="rId12"/>
          <a:stretch>
            <a:fillRect/>
          </a:stretch>
        </p:blipFill>
        <p:spPr>
          <a:xfrm>
            <a:off x="2200275" y="8573770"/>
            <a:ext cx="390525" cy="390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0" y="-1"/>
            <a:ext cx="6858000" cy="9144001"/>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11119" y="8261480"/>
            <a:ext cx="665832" cy="649459"/>
          </a:xfrm>
          <a:prstGeom prst="rect">
            <a:avLst/>
          </a:prstGeom>
        </p:spPr>
      </p:pic>
      <p:pic>
        <p:nvPicPr>
          <p:cNvPr id="65" name="图片 6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8462" y="3292624"/>
            <a:ext cx="981937" cy="957791"/>
          </a:xfrm>
          <a:prstGeom prst="rect">
            <a:avLst/>
          </a:prstGeom>
        </p:spPr>
      </p:pic>
      <p:pic>
        <p:nvPicPr>
          <p:cNvPr id="66" name="图片 6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48441" y="3873782"/>
            <a:ext cx="981937" cy="957791"/>
          </a:xfrm>
          <a:prstGeom prst="rect">
            <a:avLst/>
          </a:prstGeom>
        </p:spPr>
      </p:pic>
      <p:pic>
        <p:nvPicPr>
          <p:cNvPr id="67" name="图片 6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71219" y="123482"/>
            <a:ext cx="885448" cy="863675"/>
          </a:xfrm>
          <a:prstGeom prst="rect">
            <a:avLst/>
          </a:prstGeom>
        </p:spPr>
      </p:pic>
      <p:pic>
        <p:nvPicPr>
          <p:cNvPr id="68" name="图片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4484697" y="7244536"/>
            <a:ext cx="981936" cy="957791"/>
          </a:xfrm>
          <a:prstGeom prst="rect">
            <a:avLst/>
          </a:prstGeom>
        </p:spPr>
      </p:pic>
      <p:pic>
        <p:nvPicPr>
          <p:cNvPr id="69" name="图片 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3482" y="6894084"/>
            <a:ext cx="665832" cy="64945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25" y="132471"/>
            <a:ext cx="6424613" cy="546242"/>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56978"/>
          <a:stretch>
            <a:fillRect/>
          </a:stretch>
        </p:blipFill>
        <p:spPr>
          <a:xfrm>
            <a:off x="823179" y="8669253"/>
            <a:ext cx="5211642" cy="418545"/>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32" y="8257048"/>
            <a:ext cx="6858000" cy="412205"/>
          </a:xfrm>
          <a:prstGeom prst="rect">
            <a:avLst/>
          </a:prstGeom>
        </p:spPr>
      </p:pic>
      <p:sp>
        <p:nvSpPr>
          <p:cNvPr id="18" name="对话气泡: 圆角矩形 17"/>
          <p:cNvSpPr/>
          <p:nvPr/>
        </p:nvSpPr>
        <p:spPr>
          <a:xfrm>
            <a:off x="1464974" y="883641"/>
            <a:ext cx="3380949" cy="1460515"/>
          </a:xfrm>
          <a:prstGeom prst="wedgeRoundRectCallout">
            <a:avLst>
              <a:gd name="adj1" fmla="val -59720"/>
              <a:gd name="adj2" fmla="val -15405"/>
              <a:gd name="adj3" fmla="val 16667"/>
            </a:avLst>
          </a:prstGeom>
          <a:solidFill>
            <a:srgbClr val="45A9E0"/>
          </a:solidFill>
          <a:ln>
            <a:noFill/>
          </a:ln>
          <a:effectLst>
            <a:glow rad="101600">
              <a:srgbClr val="7EC3EA">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642148" y="907544"/>
            <a:ext cx="3203775" cy="1388906"/>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zh-CN" altLang="en-US" b="1" dirty="0">
                <a:solidFill>
                  <a:schemeClr val="bg1"/>
                </a:solidFill>
              </a:rPr>
              <a:t>清洁干燥免污染</a:t>
            </a:r>
            <a:endParaRPr lang="zh-CN" altLang="en-US" b="1" dirty="0">
              <a:solidFill>
                <a:schemeClr val="bg1"/>
              </a:solidFill>
            </a:endParaRPr>
          </a:p>
          <a:p>
            <a:pPr marL="285750" indent="-285750">
              <a:lnSpc>
                <a:spcPct val="120000"/>
              </a:lnSpc>
              <a:buFont typeface="Wingdings" panose="05000000000000000000" pitchFamily="2" charset="2"/>
              <a:buChar char="ü"/>
            </a:pPr>
            <a:r>
              <a:rPr lang="zh-CN" altLang="en-US" b="1" dirty="0">
                <a:solidFill>
                  <a:schemeClr val="bg1"/>
                </a:solidFill>
              </a:rPr>
              <a:t>压实捆牢、平整存放</a:t>
            </a:r>
            <a:endParaRPr lang="zh-CN" altLang="en-US" b="1" dirty="0">
              <a:solidFill>
                <a:schemeClr val="bg1"/>
              </a:solidFill>
            </a:endParaRPr>
          </a:p>
          <a:p>
            <a:pPr marL="285750" indent="-285750">
              <a:lnSpc>
                <a:spcPct val="120000"/>
              </a:lnSpc>
              <a:buFont typeface="Wingdings" panose="05000000000000000000" pitchFamily="2" charset="2"/>
              <a:buChar char="ü"/>
            </a:pPr>
            <a:r>
              <a:rPr lang="zh-CN" altLang="en-US" b="1" dirty="0">
                <a:solidFill>
                  <a:schemeClr val="bg1"/>
                </a:solidFill>
              </a:rPr>
              <a:t>轻放易碎品，包裹尖锐处</a:t>
            </a:r>
            <a:endParaRPr lang="zh-CN" altLang="en-US" b="1" dirty="0">
              <a:solidFill>
                <a:schemeClr val="bg1"/>
              </a:solidFill>
            </a:endParaRPr>
          </a:p>
          <a:p>
            <a:pPr marL="285750" indent="-285750">
              <a:lnSpc>
                <a:spcPct val="120000"/>
              </a:lnSpc>
              <a:buFont typeface="Wingdings" panose="05000000000000000000" pitchFamily="2" charset="2"/>
              <a:buChar char="ü"/>
            </a:pPr>
            <a:r>
              <a:rPr lang="zh-CN" altLang="en-US" b="1" dirty="0">
                <a:solidFill>
                  <a:schemeClr val="bg1"/>
                </a:solidFill>
              </a:rPr>
              <a:t>大件莫入桶，定点定时收</a:t>
            </a:r>
            <a:endParaRPr lang="zh-CN" altLang="en-US" b="1" dirty="0">
              <a:solidFill>
                <a:schemeClr val="bg1"/>
              </a:solidFill>
            </a:endParaRPr>
          </a:p>
        </p:txBody>
      </p:sp>
      <p:sp>
        <p:nvSpPr>
          <p:cNvPr id="20" name="文本框 19"/>
          <p:cNvSpPr txBox="1"/>
          <p:nvPr/>
        </p:nvSpPr>
        <p:spPr>
          <a:xfrm>
            <a:off x="104591" y="2036256"/>
            <a:ext cx="1213736" cy="369332"/>
          </a:xfrm>
          <a:prstGeom prst="rect">
            <a:avLst/>
          </a:prstGeom>
          <a:noFill/>
        </p:spPr>
        <p:txBody>
          <a:bodyPr wrap="square" rtlCol="0">
            <a:spAutoFit/>
          </a:bodyPr>
          <a:lstStyle/>
          <a:p>
            <a:r>
              <a:rPr lang="zh-CN" altLang="en-US" b="1" dirty="0">
                <a:solidFill>
                  <a:srgbClr val="45A9E0"/>
                </a:solidFill>
              </a:rPr>
              <a:t>可回收物</a:t>
            </a:r>
            <a:endParaRPr lang="zh-CN" altLang="en-US" b="1" dirty="0">
              <a:solidFill>
                <a:srgbClr val="45A9E0"/>
              </a:solidFill>
            </a:endParaRPr>
          </a:p>
        </p:txBody>
      </p:sp>
      <p:sp>
        <p:nvSpPr>
          <p:cNvPr id="32" name="文本框 31"/>
          <p:cNvSpPr txBox="1"/>
          <p:nvPr/>
        </p:nvSpPr>
        <p:spPr>
          <a:xfrm>
            <a:off x="194039" y="5801818"/>
            <a:ext cx="1213736" cy="369332"/>
          </a:xfrm>
          <a:prstGeom prst="rect">
            <a:avLst/>
          </a:prstGeom>
          <a:noFill/>
        </p:spPr>
        <p:txBody>
          <a:bodyPr wrap="square" rtlCol="0">
            <a:spAutoFit/>
          </a:bodyPr>
          <a:lstStyle/>
          <a:p>
            <a:r>
              <a:rPr lang="zh-CN" altLang="en-US" b="1" dirty="0">
                <a:solidFill>
                  <a:srgbClr val="EB534F"/>
                </a:solidFill>
              </a:rPr>
              <a:t>有害垃圾</a:t>
            </a:r>
            <a:endParaRPr lang="zh-CN" altLang="en-US" b="1" dirty="0">
              <a:solidFill>
                <a:srgbClr val="EB534F"/>
              </a:solidFill>
            </a:endParaRPr>
          </a:p>
        </p:txBody>
      </p:sp>
      <p:sp>
        <p:nvSpPr>
          <p:cNvPr id="33" name="文本框 32"/>
          <p:cNvSpPr txBox="1"/>
          <p:nvPr/>
        </p:nvSpPr>
        <p:spPr>
          <a:xfrm>
            <a:off x="170464" y="3907180"/>
            <a:ext cx="1213736" cy="369332"/>
          </a:xfrm>
          <a:prstGeom prst="rect">
            <a:avLst/>
          </a:prstGeom>
          <a:noFill/>
        </p:spPr>
        <p:txBody>
          <a:bodyPr wrap="square" rtlCol="0">
            <a:spAutoFit/>
          </a:bodyPr>
          <a:lstStyle/>
          <a:p>
            <a:r>
              <a:rPr lang="zh-CN" altLang="en-US" b="1" dirty="0">
                <a:solidFill>
                  <a:srgbClr val="00B050"/>
                </a:solidFill>
              </a:rPr>
              <a:t>厨余垃圾</a:t>
            </a:r>
            <a:endParaRPr lang="zh-CN" altLang="en-US" b="1" dirty="0">
              <a:solidFill>
                <a:srgbClr val="00B050"/>
              </a:solidFill>
            </a:endParaRPr>
          </a:p>
        </p:txBody>
      </p:sp>
      <p:sp>
        <p:nvSpPr>
          <p:cNvPr id="34" name="文本框 33"/>
          <p:cNvSpPr txBox="1"/>
          <p:nvPr/>
        </p:nvSpPr>
        <p:spPr>
          <a:xfrm>
            <a:off x="60516" y="7718672"/>
            <a:ext cx="1213736" cy="369332"/>
          </a:xfrm>
          <a:prstGeom prst="rect">
            <a:avLst/>
          </a:prstGeom>
          <a:noFill/>
        </p:spPr>
        <p:txBody>
          <a:bodyPr wrap="square" rtlCol="0">
            <a:spAutoFit/>
          </a:bodyPr>
          <a:lstStyle/>
          <a:p>
            <a:r>
              <a:rPr lang="zh-CN" altLang="en-US" b="1" dirty="0">
                <a:solidFill>
                  <a:schemeClr val="bg2"/>
                </a:solidFill>
              </a:rPr>
              <a:t>其他垃圾</a:t>
            </a:r>
            <a:endParaRPr lang="zh-CN" altLang="en-US" b="1" dirty="0">
              <a:solidFill>
                <a:schemeClr val="bg2"/>
              </a:solidFill>
            </a:endParaRPr>
          </a:p>
        </p:txBody>
      </p:sp>
      <p:sp>
        <p:nvSpPr>
          <p:cNvPr id="35" name="对话气泡: 圆角矩形 34"/>
          <p:cNvSpPr/>
          <p:nvPr/>
        </p:nvSpPr>
        <p:spPr>
          <a:xfrm>
            <a:off x="1464974" y="6978794"/>
            <a:ext cx="3380949" cy="646331"/>
          </a:xfrm>
          <a:prstGeom prst="wedgeRoundRectCallout">
            <a:avLst>
              <a:gd name="adj1" fmla="val -58439"/>
              <a:gd name="adj2" fmla="val -24470"/>
              <a:gd name="adj3" fmla="val 16667"/>
            </a:avLst>
          </a:prstGeom>
          <a:solidFill>
            <a:schemeClr val="accent3">
              <a:lumMod val="50000"/>
            </a:schemeClr>
          </a:solidFill>
          <a:ln>
            <a:noFill/>
          </a:ln>
          <a:effectLst>
            <a:glow rad="101600">
              <a:srgbClr val="B5B4B2">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对话气泡: 圆角矩形 35"/>
          <p:cNvSpPr/>
          <p:nvPr/>
        </p:nvSpPr>
        <p:spPr>
          <a:xfrm>
            <a:off x="1464974" y="2721866"/>
            <a:ext cx="3380949" cy="1460514"/>
          </a:xfrm>
          <a:prstGeom prst="wedgeRoundRectCallout">
            <a:avLst>
              <a:gd name="adj1" fmla="val -58778"/>
              <a:gd name="adj2" fmla="val -14534"/>
              <a:gd name="adj3" fmla="val 16667"/>
            </a:avLst>
          </a:prstGeom>
          <a:solidFill>
            <a:srgbClr val="90C86E"/>
          </a:solidFill>
          <a:ln>
            <a:noFill/>
          </a:ln>
          <a:effectLst>
            <a:glow rad="101600">
              <a:srgbClr val="90C86E">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对话气泡: 圆角矩形 36"/>
          <p:cNvSpPr/>
          <p:nvPr/>
        </p:nvSpPr>
        <p:spPr>
          <a:xfrm>
            <a:off x="1480084" y="4558780"/>
            <a:ext cx="3365840" cy="2040254"/>
          </a:xfrm>
          <a:prstGeom prst="wedgeRoundRectCallout">
            <a:avLst>
              <a:gd name="adj1" fmla="val -58092"/>
              <a:gd name="adj2" fmla="val -24133"/>
              <a:gd name="adj3" fmla="val 16667"/>
            </a:avLst>
          </a:prstGeom>
          <a:solidFill>
            <a:srgbClr val="EB534F"/>
          </a:solidFill>
          <a:ln>
            <a:noFill/>
          </a:ln>
          <a:effectLst>
            <a:glow rad="101600">
              <a:srgbClr val="EB534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641688" y="2757670"/>
            <a:ext cx="2973146" cy="1388906"/>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zh-CN" altLang="en-US" b="1" noProof="1">
                <a:solidFill>
                  <a:schemeClr val="bg1"/>
                </a:solidFill>
              </a:rPr>
              <a:t>流质食物下水道，沥干水分第一步</a:t>
            </a:r>
            <a:endParaRPr lang="zh-CN" altLang="en-US" b="1" noProof="1">
              <a:solidFill>
                <a:schemeClr val="bg1"/>
              </a:solidFill>
            </a:endParaRPr>
          </a:p>
          <a:p>
            <a:pPr marL="285750" indent="-285750">
              <a:lnSpc>
                <a:spcPct val="120000"/>
              </a:lnSpc>
              <a:buFont typeface="Wingdings" panose="05000000000000000000" pitchFamily="2" charset="2"/>
              <a:buChar char="ü"/>
            </a:pPr>
            <a:r>
              <a:rPr lang="zh-CN" altLang="en-US" b="1" noProof="1">
                <a:solidFill>
                  <a:schemeClr val="bg1"/>
                </a:solidFill>
              </a:rPr>
              <a:t>塑料袋、保鲜膜不混入</a:t>
            </a:r>
            <a:endParaRPr lang="zh-CN" altLang="en-US" b="1" noProof="1">
              <a:solidFill>
                <a:schemeClr val="bg1"/>
              </a:solidFill>
            </a:endParaRPr>
          </a:p>
          <a:p>
            <a:pPr marL="285750" indent="-285750">
              <a:lnSpc>
                <a:spcPct val="120000"/>
              </a:lnSpc>
              <a:buFont typeface="Wingdings" panose="05000000000000000000" pitchFamily="2" charset="2"/>
              <a:buChar char="ü"/>
            </a:pPr>
            <a:r>
              <a:rPr lang="zh-CN" altLang="en-US" b="1" noProof="1">
                <a:solidFill>
                  <a:schemeClr val="bg1"/>
                </a:solidFill>
              </a:rPr>
              <a:t>大骨棒，需拿出</a:t>
            </a:r>
            <a:endParaRPr lang="zh-CN" altLang="en-US" b="1" noProof="1">
              <a:solidFill>
                <a:schemeClr val="bg1"/>
              </a:solidFill>
            </a:endParaRPr>
          </a:p>
        </p:txBody>
      </p:sp>
      <p:sp>
        <p:nvSpPr>
          <p:cNvPr id="22" name="文本框 21"/>
          <p:cNvSpPr txBox="1"/>
          <p:nvPr/>
        </p:nvSpPr>
        <p:spPr>
          <a:xfrm>
            <a:off x="1641688" y="4545330"/>
            <a:ext cx="3183453" cy="2053704"/>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zh-CN" altLang="en-US" b="1" noProof="1">
                <a:solidFill>
                  <a:schemeClr val="bg1"/>
                </a:solidFill>
              </a:rPr>
              <a:t>保证物品完整，避免二次污染</a:t>
            </a:r>
            <a:endParaRPr lang="zh-CN" altLang="en-US" b="1" noProof="1">
              <a:solidFill>
                <a:schemeClr val="bg1"/>
              </a:solidFill>
            </a:endParaRPr>
          </a:p>
          <a:p>
            <a:pPr marL="285750" indent="-285750">
              <a:lnSpc>
                <a:spcPct val="120000"/>
              </a:lnSpc>
              <a:buFont typeface="Wingdings" panose="05000000000000000000" pitchFamily="2" charset="2"/>
              <a:buChar char="ü"/>
            </a:pPr>
            <a:r>
              <a:rPr lang="zh-CN" altLang="en-US" b="1" noProof="1">
                <a:solidFill>
                  <a:schemeClr val="bg1"/>
                </a:solidFill>
              </a:rPr>
              <a:t>易碎品、过期药品，带包装轻放</a:t>
            </a:r>
            <a:endParaRPr lang="zh-CN" altLang="en-US" b="1" noProof="1">
              <a:solidFill>
                <a:schemeClr val="bg1"/>
              </a:solidFill>
            </a:endParaRPr>
          </a:p>
          <a:p>
            <a:pPr marL="285750" indent="-285750">
              <a:lnSpc>
                <a:spcPct val="120000"/>
              </a:lnSpc>
              <a:buFont typeface="Wingdings" panose="05000000000000000000" pitchFamily="2" charset="2"/>
              <a:buChar char="ü"/>
            </a:pPr>
            <a:r>
              <a:rPr lang="zh-CN" altLang="en-US" b="1" noProof="1">
                <a:solidFill>
                  <a:schemeClr val="bg1"/>
                </a:solidFill>
              </a:rPr>
              <a:t>易挥发的、有残留的密封后投放</a:t>
            </a:r>
            <a:endParaRPr lang="zh-CN" altLang="en-US" b="1" noProof="1">
              <a:solidFill>
                <a:schemeClr val="bg1"/>
              </a:solidFill>
            </a:endParaRPr>
          </a:p>
        </p:txBody>
      </p:sp>
      <p:sp>
        <p:nvSpPr>
          <p:cNvPr id="23" name="文本框 22"/>
          <p:cNvSpPr txBox="1"/>
          <p:nvPr/>
        </p:nvSpPr>
        <p:spPr>
          <a:xfrm>
            <a:off x="1646454" y="7100313"/>
            <a:ext cx="2696999"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noProof="1">
                <a:solidFill>
                  <a:schemeClr val="bg1"/>
                </a:solidFill>
              </a:rPr>
              <a:t>沥干水分，定点投放</a:t>
            </a:r>
            <a:endParaRPr lang="zh-CN" altLang="en-US" b="1" noProof="1">
              <a:solidFill>
                <a:schemeClr val="bg1"/>
              </a:solidFill>
            </a:endParaRPr>
          </a:p>
        </p:txBody>
      </p:sp>
      <p:sp>
        <p:nvSpPr>
          <p:cNvPr id="7174" name="矩形: 折角 7173"/>
          <p:cNvSpPr/>
          <p:nvPr/>
        </p:nvSpPr>
        <p:spPr>
          <a:xfrm>
            <a:off x="5190718" y="870656"/>
            <a:ext cx="1369827" cy="1658886"/>
          </a:xfrm>
          <a:prstGeom prst="foldedCorner">
            <a:avLst/>
          </a:prstGeom>
          <a:solidFill>
            <a:srgbClr val="7EC3EA"/>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折角 47"/>
          <p:cNvSpPr/>
          <p:nvPr/>
        </p:nvSpPr>
        <p:spPr>
          <a:xfrm>
            <a:off x="5119272" y="813327"/>
            <a:ext cx="1369827" cy="1658886"/>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8" name="文本框 7167"/>
          <p:cNvSpPr txBox="1"/>
          <p:nvPr/>
        </p:nvSpPr>
        <p:spPr>
          <a:xfrm>
            <a:off x="5149719" y="782117"/>
            <a:ext cx="1339379" cy="1721305"/>
          </a:xfrm>
          <a:prstGeom prst="rect">
            <a:avLst/>
          </a:prstGeom>
          <a:noFill/>
        </p:spPr>
        <p:txBody>
          <a:bodyPr wrap="square" rtlCol="0">
            <a:spAutoFit/>
          </a:bodyPr>
          <a:lstStyle/>
          <a:p>
            <a:pPr>
              <a:lnSpc>
                <a:spcPct val="120000"/>
              </a:lnSpc>
            </a:pPr>
            <a:r>
              <a:rPr lang="zh-CN" altLang="en-US" b="1" dirty="0">
                <a:solidFill>
                  <a:srgbClr val="7EC3EA"/>
                </a:solidFill>
              </a:rPr>
              <a:t>依情况择时联系可再生资源回收企业收运，并做好登记</a:t>
            </a:r>
            <a:endParaRPr lang="zh-CN" altLang="en-US" b="1" dirty="0">
              <a:solidFill>
                <a:srgbClr val="7EC3EA"/>
              </a:solidFill>
            </a:endParaRPr>
          </a:p>
        </p:txBody>
      </p:sp>
      <p:sp>
        <p:nvSpPr>
          <p:cNvPr id="49" name="矩形: 折角 48"/>
          <p:cNvSpPr/>
          <p:nvPr/>
        </p:nvSpPr>
        <p:spPr>
          <a:xfrm>
            <a:off x="5190718" y="2729998"/>
            <a:ext cx="1369827" cy="1658886"/>
          </a:xfrm>
          <a:prstGeom prst="foldedCorner">
            <a:avLst/>
          </a:prstGeom>
          <a:solidFill>
            <a:srgbClr val="90C86E"/>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折角 49"/>
          <p:cNvSpPr/>
          <p:nvPr/>
        </p:nvSpPr>
        <p:spPr>
          <a:xfrm>
            <a:off x="5119272" y="2672669"/>
            <a:ext cx="1369827" cy="1658886"/>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149720" y="2641459"/>
            <a:ext cx="1339377" cy="1710148"/>
          </a:xfrm>
          <a:prstGeom prst="rect">
            <a:avLst/>
          </a:prstGeom>
          <a:noFill/>
        </p:spPr>
        <p:txBody>
          <a:bodyPr wrap="square" rtlCol="0">
            <a:spAutoFit/>
          </a:bodyPr>
          <a:lstStyle/>
          <a:p>
            <a:pPr>
              <a:lnSpc>
                <a:spcPct val="120000"/>
              </a:lnSpc>
            </a:pPr>
            <a:r>
              <a:rPr lang="zh-CN" altLang="en-US" b="1" noProof="1">
                <a:solidFill>
                  <a:srgbClr val="90C86E"/>
                </a:solidFill>
                <a:latin typeface="+mn-ea"/>
                <a:ea typeface="+mn-ea"/>
              </a:rPr>
              <a:t>每日定时联系厨余垃圾处理单位定点收运</a:t>
            </a:r>
            <a:r>
              <a:rPr lang="en-US" altLang="zh-CN" b="1" noProof="1">
                <a:solidFill>
                  <a:srgbClr val="90C86E"/>
                </a:solidFill>
                <a:latin typeface="+mn-ea"/>
                <a:ea typeface="+mn-ea"/>
              </a:rPr>
              <a:t>,</a:t>
            </a:r>
            <a:r>
              <a:rPr lang="zh-CN" altLang="en-US" b="1" dirty="0">
                <a:solidFill>
                  <a:srgbClr val="90C86E"/>
                </a:solidFill>
                <a:latin typeface="+mn-ea"/>
                <a:ea typeface="+mn-ea"/>
              </a:rPr>
              <a:t>并做好登记</a:t>
            </a:r>
            <a:endParaRPr lang="zh-CN" altLang="en-US" b="1" dirty="0">
              <a:solidFill>
                <a:srgbClr val="90C86E"/>
              </a:solidFill>
              <a:latin typeface="+mn-ea"/>
              <a:ea typeface="+mn-ea"/>
            </a:endParaRPr>
          </a:p>
        </p:txBody>
      </p:sp>
      <p:sp>
        <p:nvSpPr>
          <p:cNvPr id="53" name="矩形: 折角 52"/>
          <p:cNvSpPr/>
          <p:nvPr/>
        </p:nvSpPr>
        <p:spPr>
          <a:xfrm>
            <a:off x="5197635" y="6454902"/>
            <a:ext cx="1369827" cy="1658886"/>
          </a:xfrm>
          <a:prstGeom prst="foldedCorner">
            <a:avLst/>
          </a:prstGeom>
          <a:solidFill>
            <a:srgbClr val="B5B4B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折角 53"/>
          <p:cNvSpPr/>
          <p:nvPr/>
        </p:nvSpPr>
        <p:spPr>
          <a:xfrm>
            <a:off x="5126189" y="6397573"/>
            <a:ext cx="1369827" cy="1658886"/>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5156637" y="6366363"/>
            <a:ext cx="1339378" cy="1721305"/>
          </a:xfrm>
          <a:prstGeom prst="rect">
            <a:avLst/>
          </a:prstGeom>
          <a:noFill/>
        </p:spPr>
        <p:txBody>
          <a:bodyPr wrap="square" rtlCol="0">
            <a:spAutoFit/>
          </a:bodyPr>
          <a:lstStyle/>
          <a:p>
            <a:pPr>
              <a:lnSpc>
                <a:spcPct val="120000"/>
              </a:lnSpc>
            </a:pPr>
            <a:r>
              <a:rPr lang="zh-CN" altLang="en-US" b="1" noProof="1">
                <a:solidFill>
                  <a:schemeClr val="accent3">
                    <a:lumMod val="50000"/>
                  </a:schemeClr>
                </a:solidFill>
              </a:rPr>
              <a:t>依投放情况择时联系有资质企业上门收运，并做好登记</a:t>
            </a:r>
            <a:endParaRPr lang="zh-CN" altLang="en-US" b="1" noProof="1">
              <a:solidFill>
                <a:schemeClr val="accent3">
                  <a:lumMod val="50000"/>
                </a:schemeClr>
              </a:solidFill>
            </a:endParaRPr>
          </a:p>
        </p:txBody>
      </p:sp>
      <p:sp>
        <p:nvSpPr>
          <p:cNvPr id="56" name="矩形: 折角 55"/>
          <p:cNvSpPr/>
          <p:nvPr/>
        </p:nvSpPr>
        <p:spPr>
          <a:xfrm>
            <a:off x="5190718" y="4584817"/>
            <a:ext cx="1369827" cy="1658886"/>
          </a:xfrm>
          <a:prstGeom prst="foldedCorner">
            <a:avLst/>
          </a:prstGeom>
          <a:solidFill>
            <a:srgbClr val="EB534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折角 56"/>
          <p:cNvSpPr/>
          <p:nvPr/>
        </p:nvSpPr>
        <p:spPr>
          <a:xfrm>
            <a:off x="5119272" y="4527488"/>
            <a:ext cx="1369827" cy="1658886"/>
          </a:xfrm>
          <a:prstGeom prst="foldedCorner">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149720" y="4615388"/>
            <a:ext cx="1346295" cy="1477328"/>
          </a:xfrm>
          <a:prstGeom prst="rect">
            <a:avLst/>
          </a:prstGeom>
          <a:noFill/>
        </p:spPr>
        <p:txBody>
          <a:bodyPr wrap="square" rtlCol="0">
            <a:spAutoFit/>
          </a:bodyPr>
          <a:lstStyle/>
          <a:p>
            <a:r>
              <a:rPr lang="zh-CN" altLang="en-US" b="1" noProof="1">
                <a:solidFill>
                  <a:srgbClr val="EB534F"/>
                </a:solidFill>
              </a:rPr>
              <a:t>依投放情况择时联系有资质企业上门收运，并做好登记</a:t>
            </a:r>
            <a:endParaRPr lang="zh-CN" altLang="en-US" b="1" noProof="1">
              <a:solidFill>
                <a:srgbClr val="EB534F"/>
              </a:solidFill>
            </a:endParaRPr>
          </a:p>
        </p:txBody>
      </p:sp>
      <p:pic>
        <p:nvPicPr>
          <p:cNvPr id="128" name="图片 1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45" y="701040"/>
            <a:ext cx="969010" cy="1335405"/>
          </a:xfrm>
          <a:prstGeom prst="rect">
            <a:avLst/>
          </a:prstGeom>
        </p:spPr>
      </p:pic>
      <p:pic>
        <p:nvPicPr>
          <p:cNvPr id="130" name="图片 1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80" y="4469765"/>
            <a:ext cx="963295" cy="1332230"/>
          </a:xfrm>
          <a:prstGeom prst="rect">
            <a:avLst/>
          </a:prstGeom>
        </p:spPr>
      </p:pic>
      <p:pic>
        <p:nvPicPr>
          <p:cNvPr id="132" name="图片 1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310" y="2572385"/>
            <a:ext cx="967740" cy="1334770"/>
          </a:xfrm>
          <a:prstGeom prst="rect">
            <a:avLst/>
          </a:prstGeom>
        </p:spPr>
      </p:pic>
      <p:pic>
        <p:nvPicPr>
          <p:cNvPr id="134" name="图片 1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290" y="6366510"/>
            <a:ext cx="972185" cy="13455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1"/>
            <a:ext cx="6858000" cy="9144001"/>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860" y="8308426"/>
            <a:ext cx="665832" cy="649459"/>
          </a:xfrm>
          <a:prstGeom prst="rect">
            <a:avLst/>
          </a:prstGeom>
        </p:spPr>
      </p:pic>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797" y="4470485"/>
            <a:ext cx="981937" cy="957791"/>
          </a:xfrm>
          <a:prstGeom prst="rect">
            <a:avLst/>
          </a:prstGeom>
        </p:spPr>
      </p:pic>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6621" y="503213"/>
            <a:ext cx="981937" cy="957791"/>
          </a:xfrm>
          <a:prstGeom prst="rect">
            <a:avLst/>
          </a:prstGeom>
        </p:spPr>
      </p:pic>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62646" y="106539"/>
            <a:ext cx="603345" cy="588509"/>
          </a:xfrm>
          <a:prstGeom prst="rect">
            <a:avLst/>
          </a:prstGeom>
        </p:spPr>
      </p:pic>
      <p:pic>
        <p:nvPicPr>
          <p:cNvPr id="46" name="图片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5584392" y="2100772"/>
            <a:ext cx="981936" cy="957791"/>
          </a:xfrm>
          <a:prstGeom prst="rect">
            <a:avLst/>
          </a:prstGeom>
        </p:spPr>
      </p:pic>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56938" y="5691340"/>
            <a:ext cx="665832" cy="649459"/>
          </a:xfrm>
          <a:prstGeom prst="rect">
            <a:avLst/>
          </a:prstGeom>
        </p:spPr>
      </p:pic>
      <p:sp>
        <p:nvSpPr>
          <p:cNvPr id="19" name="矩形 18"/>
          <p:cNvSpPr/>
          <p:nvPr/>
        </p:nvSpPr>
        <p:spPr>
          <a:xfrm>
            <a:off x="0" y="1169300"/>
            <a:ext cx="5947452" cy="1501486"/>
          </a:xfrm>
          <a:prstGeom prst="rect">
            <a:avLst/>
          </a:prstGeom>
          <a:solidFill>
            <a:srgbClr val="E2EFD1">
              <a:alpha val="90000"/>
            </a:srgbClr>
          </a:solidFill>
          <a:ln>
            <a:noFill/>
          </a:ln>
          <a:effectLst>
            <a:glow rad="101600">
              <a:srgbClr val="E2EFD1">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 y="5197759"/>
            <a:ext cx="5947452" cy="1636623"/>
          </a:xfrm>
          <a:prstGeom prst="rect">
            <a:avLst/>
          </a:prstGeom>
          <a:solidFill>
            <a:srgbClr val="B9E7B7">
              <a:alpha val="90000"/>
            </a:srgbClr>
          </a:solidFill>
          <a:ln>
            <a:noFill/>
          </a:ln>
          <a:effectLst>
            <a:glow rad="101600">
              <a:srgbClr val="B9E7B7">
                <a:alpha val="60000"/>
              </a:srgb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815" y="6661072"/>
            <a:ext cx="6203329" cy="1934837"/>
          </a:xfrm>
          <a:prstGeom prst="rect">
            <a:avLst/>
          </a:prstGeom>
          <a:solidFill>
            <a:srgbClr val="088236">
              <a:alpha val="80000"/>
            </a:srgbClr>
          </a:solidFill>
          <a:ln>
            <a:noFill/>
          </a:ln>
          <a:effectLst>
            <a:glow rad="101600">
              <a:srgbClr val="E2EFD1">
                <a:alpha val="60000"/>
              </a:srgb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54669" y="2560665"/>
            <a:ext cx="6203329" cy="2747216"/>
          </a:xfrm>
          <a:prstGeom prst="rect">
            <a:avLst/>
          </a:prstGeom>
          <a:solidFill>
            <a:srgbClr val="23B73F">
              <a:alpha val="80000"/>
            </a:srgbClr>
          </a:solidFill>
          <a:ln>
            <a:noFill/>
          </a:ln>
          <a:effectLst>
            <a:glow rad="101600">
              <a:srgbClr val="D7EBCB">
                <a:alpha val="60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6" name="文本框 4"/>
          <p:cNvSpPr txBox="1">
            <a:spLocks noChangeArrowheads="1"/>
          </p:cNvSpPr>
          <p:nvPr/>
        </p:nvSpPr>
        <p:spPr bwMode="auto">
          <a:xfrm>
            <a:off x="-243409" y="5411884"/>
            <a:ext cx="508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000" b="1" dirty="0">
                <a:solidFill>
                  <a:srgbClr val="48794D"/>
                </a:solidFill>
                <a:latin typeface="Times New Roman" panose="02020603050405020304" pitchFamily="18" charset="0"/>
                <a:ea typeface="黑体" panose="02010609060101010101" pitchFamily="49" charset="-122"/>
              </a:rPr>
              <a:t>全员参与、示范引领</a:t>
            </a:r>
            <a:endParaRPr lang="zh-CN" altLang="en-US" sz="2000" dirty="0">
              <a:solidFill>
                <a:srgbClr val="48794D"/>
              </a:solidFill>
            </a:endParaRPr>
          </a:p>
        </p:txBody>
      </p:sp>
      <p:sp>
        <p:nvSpPr>
          <p:cNvPr id="8" name="文本框 7"/>
          <p:cNvSpPr txBox="1"/>
          <p:nvPr/>
        </p:nvSpPr>
        <p:spPr>
          <a:xfrm>
            <a:off x="1008779" y="2840502"/>
            <a:ext cx="5740102" cy="2386102"/>
          </a:xfrm>
          <a:prstGeom prst="rect">
            <a:avLst/>
          </a:prstGeom>
          <a:noFill/>
        </p:spPr>
        <p:txBody>
          <a:bodyPr wrap="square">
            <a:spAutoFit/>
          </a:bodyPr>
          <a:lstStyle/>
          <a:p>
            <a:pPr>
              <a:lnSpc>
                <a:spcPct val="120000"/>
              </a:lnSpc>
            </a:pPr>
            <a:r>
              <a:rPr lang="zh-CN" altLang="en-US" noProof="1">
                <a:solidFill>
                  <a:schemeClr val="bg1"/>
                </a:solidFill>
              </a:rPr>
              <a:t>配齐硬件，加强学习和宣传</a:t>
            </a:r>
            <a:endParaRPr lang="zh-CN" altLang="en-US" noProof="1">
              <a:solidFill>
                <a:schemeClr val="bg1"/>
              </a:solidFill>
            </a:endParaRPr>
          </a:p>
          <a:p>
            <a:pPr>
              <a:lnSpc>
                <a:spcPct val="120000"/>
              </a:lnSpc>
              <a:buFont typeface="Wingdings" panose="05000000000000000000" charset="0"/>
              <a:buNone/>
            </a:pPr>
            <a:r>
              <a:rPr lang="zh-CN" altLang="en-US" noProof="1">
                <a:solidFill>
                  <a:schemeClr val="bg1"/>
                </a:solidFill>
              </a:rPr>
              <a:t>做好：“一栏、二图、三点、四桶、五导”（即配套宣传栏、张贴分类图示、指定投放点、设置分类垃圾桶、配置分类引导员）</a:t>
            </a:r>
            <a:endParaRPr lang="zh-CN" altLang="en-US" noProof="1">
              <a:solidFill>
                <a:schemeClr val="bg1"/>
              </a:solidFill>
            </a:endParaRPr>
          </a:p>
          <a:p>
            <a:pPr>
              <a:lnSpc>
                <a:spcPct val="120000"/>
              </a:lnSpc>
            </a:pPr>
            <a:r>
              <a:rPr lang="zh-CN" altLang="en-US" noProof="1">
                <a:solidFill>
                  <a:schemeClr val="bg1"/>
                </a:solidFill>
              </a:rPr>
              <a:t>学习培训，实践引导</a:t>
            </a:r>
            <a:endParaRPr lang="zh-CN" altLang="en-US" noProof="1">
              <a:solidFill>
                <a:schemeClr val="bg1"/>
              </a:solidFill>
            </a:endParaRPr>
          </a:p>
          <a:p>
            <a:pPr>
              <a:lnSpc>
                <a:spcPct val="120000"/>
              </a:lnSpc>
              <a:buFont typeface="Wingdings" panose="05000000000000000000" charset="0"/>
              <a:buNone/>
            </a:pPr>
            <a:r>
              <a:rPr lang="zh-CN" altLang="en-US" noProof="1">
                <a:solidFill>
                  <a:schemeClr val="bg1"/>
                </a:solidFill>
              </a:rPr>
              <a:t>党委领导全员半年一培训，主管保证保洁季度一学习，责任人监督全员垃圾分类理论与实践本领硬。</a:t>
            </a:r>
            <a:endParaRPr lang="zh-CN" altLang="en-US" noProof="1">
              <a:solidFill>
                <a:schemeClr val="bg1"/>
              </a:solidFill>
            </a:endParaRPr>
          </a:p>
        </p:txBody>
      </p:sp>
      <p:sp>
        <p:nvSpPr>
          <p:cNvPr id="8197" name="文本框 5"/>
          <p:cNvSpPr txBox="1">
            <a:spLocks noChangeArrowheads="1"/>
          </p:cNvSpPr>
          <p:nvPr/>
        </p:nvSpPr>
        <p:spPr bwMode="auto">
          <a:xfrm>
            <a:off x="3965504" y="6708376"/>
            <a:ext cx="3122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56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000" b="1" dirty="0">
                <a:solidFill>
                  <a:schemeClr val="bg1"/>
                </a:solidFill>
                <a:latin typeface="Times New Roman" panose="02020603050405020304" pitchFamily="18" charset="0"/>
                <a:ea typeface="黑体" panose="02010609060101010101" pitchFamily="49" charset="-122"/>
              </a:rPr>
              <a:t>完善监督、强化考核</a:t>
            </a:r>
            <a:endParaRPr lang="zh-CN" altLang="en-US" sz="2000" dirty="0">
              <a:solidFill>
                <a:schemeClr val="bg1"/>
              </a:solidFill>
            </a:endParaRPr>
          </a:p>
        </p:txBody>
      </p:sp>
      <p:sp>
        <p:nvSpPr>
          <p:cNvPr id="9" name="文本框 8"/>
          <p:cNvSpPr txBox="1"/>
          <p:nvPr/>
        </p:nvSpPr>
        <p:spPr>
          <a:xfrm>
            <a:off x="129307" y="5849682"/>
            <a:ext cx="5533339" cy="724109"/>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noProof="1"/>
              <a:t>党员带头，做好学习、宣传、实践和引导</a:t>
            </a:r>
            <a:endParaRPr lang="zh-CN" altLang="en-US" noProof="1"/>
          </a:p>
          <a:p>
            <a:pPr marL="285750" indent="-285750">
              <a:lnSpc>
                <a:spcPct val="120000"/>
              </a:lnSpc>
              <a:buFont typeface="Arial" panose="020B0604020202020204" pitchFamily="34" charset="0"/>
              <a:buChar char="☼"/>
            </a:pPr>
            <a:r>
              <a:rPr lang="zh-CN" altLang="en-US" noProof="1"/>
              <a:t>全员参与，率先推进公共机构垃圾分类</a:t>
            </a:r>
            <a:endParaRPr lang="zh-CN" altLang="en-US" noProof="1"/>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70" y="293220"/>
            <a:ext cx="6203329" cy="575143"/>
          </a:xfrm>
          <a:prstGeom prst="rect">
            <a:avLst/>
          </a:prstGeom>
        </p:spPr>
      </p:pic>
      <p:sp>
        <p:nvSpPr>
          <p:cNvPr id="8201" name="文本框 9"/>
          <p:cNvSpPr txBox="1">
            <a:spLocks noChangeArrowheads="1"/>
          </p:cNvSpPr>
          <p:nvPr/>
        </p:nvSpPr>
        <p:spPr bwMode="auto">
          <a:xfrm>
            <a:off x="1087751" y="7082760"/>
            <a:ext cx="5581608" cy="138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20000"/>
              </a:lnSpc>
            </a:pPr>
            <a:r>
              <a:rPr lang="zh-CN" altLang="en-US" dirty="0">
                <a:solidFill>
                  <a:schemeClr val="bg1"/>
                </a:solidFill>
              </a:rPr>
              <a:t>实施轮换制党员示范督导模式，落实每周责任制，全面督导个人责任期内的本单位生活垃圾分类全过程工作，并形成工作文案。</a:t>
            </a:r>
            <a:endParaRPr lang="zh-CN" altLang="en-US" dirty="0">
              <a:solidFill>
                <a:schemeClr val="bg1"/>
              </a:solidFill>
            </a:endParaRPr>
          </a:p>
          <a:p>
            <a:pPr marL="0" indent="0">
              <a:lnSpc>
                <a:spcPct val="120000"/>
              </a:lnSpc>
            </a:pPr>
            <a:r>
              <a:rPr lang="zh-CN" altLang="en-US" dirty="0">
                <a:solidFill>
                  <a:schemeClr val="bg1"/>
                </a:solidFill>
              </a:rPr>
              <a:t>以部门、单位等为单元，强化考核，设立奖惩机制。</a:t>
            </a:r>
            <a:endParaRPr lang="zh-CN" altLang="en-US" dirty="0">
              <a:solidFill>
                <a:schemeClr val="bg1"/>
              </a:solidFill>
            </a:endParaRPr>
          </a:p>
        </p:txBody>
      </p:sp>
      <p:sp>
        <p:nvSpPr>
          <p:cNvPr id="8198" name="文本框 6"/>
          <p:cNvSpPr txBox="1">
            <a:spLocks noChangeArrowheads="1"/>
          </p:cNvSpPr>
          <p:nvPr/>
        </p:nvSpPr>
        <p:spPr bwMode="auto">
          <a:xfrm>
            <a:off x="129307" y="1619016"/>
            <a:ext cx="5782352" cy="86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Arial" panose="020B0604020202020204" pitchFamily="34" charset="0"/>
              <a:buChar char="☼"/>
            </a:pPr>
            <a:r>
              <a:rPr lang="zh-CN" altLang="en-US" dirty="0"/>
              <a:t>党委领导统筹协调；分类主管部署监督</a:t>
            </a:r>
            <a:endParaRPr lang="zh-CN" altLang="en-US" dirty="0"/>
          </a:p>
          <a:p>
            <a:pPr>
              <a:lnSpc>
                <a:spcPct val="150000"/>
              </a:lnSpc>
              <a:buFont typeface="Arial" panose="020B0604020202020204" pitchFamily="34" charset="0"/>
              <a:buChar char="☼"/>
            </a:pPr>
            <a:r>
              <a:rPr lang="zh-CN" altLang="en-US" dirty="0"/>
              <a:t>部门责任人管理引导；分类投放与收集主体自觉参与</a:t>
            </a:r>
            <a:endParaRPr lang="zh-CN" altLang="en-US" dirty="0"/>
          </a:p>
        </p:txBody>
      </p:sp>
      <p:sp>
        <p:nvSpPr>
          <p:cNvPr id="8195" name="文本框 3"/>
          <p:cNvSpPr txBox="1">
            <a:spLocks noChangeArrowheads="1"/>
          </p:cNvSpPr>
          <p:nvPr/>
        </p:nvSpPr>
        <p:spPr bwMode="auto">
          <a:xfrm>
            <a:off x="3888769" y="2605867"/>
            <a:ext cx="3000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56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000" b="1" dirty="0">
                <a:solidFill>
                  <a:schemeClr val="bg1"/>
                </a:solidFill>
                <a:latin typeface="Times New Roman" panose="02020603050405020304" pitchFamily="18" charset="0"/>
                <a:ea typeface="黑体" panose="02010609060101010101" pitchFamily="49" charset="-122"/>
              </a:rPr>
              <a:t>科学安排、统筹规划</a:t>
            </a:r>
            <a:endParaRPr lang="zh-CN" altLang="en-US" sz="2000" dirty="0">
              <a:solidFill>
                <a:schemeClr val="bg1"/>
              </a:solidFill>
            </a:endParaRPr>
          </a:p>
        </p:txBody>
      </p:sp>
      <p:sp>
        <p:nvSpPr>
          <p:cNvPr id="7" name="文本框 6"/>
          <p:cNvSpPr txBox="1"/>
          <p:nvPr/>
        </p:nvSpPr>
        <p:spPr>
          <a:xfrm>
            <a:off x="165099" y="1253646"/>
            <a:ext cx="2831853" cy="400110"/>
          </a:xfrm>
          <a:prstGeom prst="rect">
            <a:avLst/>
          </a:prstGeom>
          <a:noFill/>
        </p:spPr>
        <p:txBody>
          <a:bodyPr wrap="square" rtlCol="0">
            <a:spAutoFit/>
          </a:bodyPr>
          <a:lstStyle/>
          <a:p>
            <a:r>
              <a:rPr lang="zh-CN" altLang="zh-CN" sz="2000" b="1" dirty="0">
                <a:solidFill>
                  <a:srgbClr val="48794D"/>
                </a:solidFill>
                <a:latin typeface="Times New Roman" panose="02020603050405020304" pitchFamily="18" charset="0"/>
                <a:ea typeface="黑体" panose="02010609060101010101" pitchFamily="49" charset="-122"/>
              </a:rPr>
              <a:t>明确机制、落实责任</a:t>
            </a:r>
            <a:endParaRPr lang="zh-CN" altLang="en-US" sz="2000" dirty="0">
              <a:solidFill>
                <a:srgbClr val="48794D"/>
              </a:solidFill>
            </a:endParaRPr>
          </a:p>
        </p:txBody>
      </p:sp>
      <p:sp>
        <p:nvSpPr>
          <p:cNvPr id="22" name="云形 21"/>
          <p:cNvSpPr/>
          <p:nvPr/>
        </p:nvSpPr>
        <p:spPr>
          <a:xfrm>
            <a:off x="756621" y="2946726"/>
            <a:ext cx="286082" cy="22322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云形 37"/>
          <p:cNvSpPr/>
          <p:nvPr/>
        </p:nvSpPr>
        <p:spPr>
          <a:xfrm>
            <a:off x="756621" y="4277843"/>
            <a:ext cx="286082" cy="22322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云形 38"/>
          <p:cNvSpPr/>
          <p:nvPr/>
        </p:nvSpPr>
        <p:spPr>
          <a:xfrm>
            <a:off x="808766" y="7186157"/>
            <a:ext cx="286082" cy="22322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云形 39"/>
          <p:cNvSpPr/>
          <p:nvPr/>
        </p:nvSpPr>
        <p:spPr>
          <a:xfrm>
            <a:off x="808766" y="8173945"/>
            <a:ext cx="286082" cy="22322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6858000" cy="9144001"/>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71332" y="7043875"/>
            <a:ext cx="751607" cy="733125"/>
          </a:xfrm>
          <a:prstGeom prst="rect">
            <a:avLst/>
          </a:prstGeom>
        </p:spPr>
      </p:pic>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77072" y="6913532"/>
            <a:ext cx="981937" cy="957791"/>
          </a:xfrm>
          <a:prstGeom prst="rect">
            <a:avLst/>
          </a:prstGeom>
        </p:spPr>
      </p:pic>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8042" y="168238"/>
            <a:ext cx="871633" cy="850199"/>
          </a:xfrm>
          <a:prstGeom prst="rect">
            <a:avLst/>
          </a:prstGeom>
        </p:spPr>
      </p:pic>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3968" y="804897"/>
            <a:ext cx="981937" cy="957791"/>
          </a:xfrm>
          <a:prstGeom prst="rect">
            <a:avLst/>
          </a:prstGeom>
        </p:spPr>
      </p:pic>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0292" y="4807716"/>
            <a:ext cx="743884" cy="725592"/>
          </a:xfrm>
          <a:prstGeom prst="rect">
            <a:avLst/>
          </a:prstGeom>
        </p:spPr>
      </p:pic>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81926" y="1483280"/>
            <a:ext cx="981937" cy="957791"/>
          </a:xfrm>
          <a:prstGeom prst="rect">
            <a:avLst/>
          </a:prstGeom>
        </p:spPr>
      </p:pic>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22939" y="3231281"/>
            <a:ext cx="981937" cy="957791"/>
          </a:xfrm>
          <a:prstGeom prst="rect">
            <a:avLst/>
          </a:prstGeom>
        </p:spPr>
      </p:pic>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75160" y="5076056"/>
            <a:ext cx="596021" cy="58136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43" y="1628819"/>
            <a:ext cx="6681525" cy="691192"/>
          </a:xfrm>
          <a:prstGeom prst="rect">
            <a:avLst/>
          </a:prstGeom>
        </p:spPr>
      </p:pic>
      <p:graphicFrame>
        <p:nvGraphicFramePr>
          <p:cNvPr id="8" name="表格 8"/>
          <p:cNvGraphicFramePr>
            <a:graphicFrameLocks noGrp="1"/>
          </p:cNvGraphicFramePr>
          <p:nvPr>
            <p:custDataLst>
              <p:tags r:id="rId3"/>
            </p:custDataLst>
          </p:nvPr>
        </p:nvGraphicFramePr>
        <p:xfrm>
          <a:off x="77350" y="2567585"/>
          <a:ext cx="6703300" cy="4750096"/>
        </p:xfrm>
        <a:graphic>
          <a:graphicData uri="http://schemas.openxmlformats.org/drawingml/2006/table">
            <a:tbl>
              <a:tblPr bandRow="1" bandCol="1">
                <a:tableStyleId>{5C22544A-7EE6-4342-B048-85BDC9FD1C3A}</a:tableStyleId>
              </a:tblPr>
              <a:tblGrid>
                <a:gridCol w="1340660"/>
                <a:gridCol w="1340660"/>
                <a:gridCol w="598322"/>
                <a:gridCol w="742338"/>
                <a:gridCol w="697822"/>
                <a:gridCol w="642838"/>
                <a:gridCol w="1340660"/>
              </a:tblGrid>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单位名称</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alpha val="40000"/>
                      </a:schemeClr>
                    </a:solidFill>
                  </a:tcPr>
                </a:tc>
                <a:tc gridSpan="6">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alpha val="80000"/>
                      </a:schemeClr>
                    </a:solidFill>
                  </a:tcPr>
                </a:tc>
                <a:tc hMerge="1">
                  <a:tcPr/>
                </a:tc>
                <a:tc hMerge="1">
                  <a:tcPr/>
                </a:tc>
                <a:tc hMerge="1">
                  <a:tcPr/>
                </a:tc>
                <a:tc hMerge="1">
                  <a:tcPr/>
                </a:tc>
                <a:tc hMerge="1">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地址</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gridSpan="6">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hMerge="1">
                  <a:tcPr/>
                </a:tc>
                <a:tc hMerge="1">
                  <a:tcPr/>
                </a:tc>
                <a:tc hMerge="1">
                  <a:tcPr/>
                </a:tc>
                <a:tc hMerge="1">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负责部门</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gridSpan="2">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gridSpan="2">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联系电话</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gridSpan="2">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有害垃圾</a:t>
                      </a:r>
                      <a:endParaRPr lang="en-US" altLang="zh-CN" sz="1800" b="1" dirty="0">
                        <a:solidFill>
                          <a:srgbClr val="00B050"/>
                        </a:solidFill>
                        <a:latin typeface="微软雅黑" panose="020B0503020204020204" pitchFamily="34" charset="-122"/>
                        <a:ea typeface="微软雅黑" panose="020B0503020204020204" pitchFamily="34" charset="-122"/>
                      </a:endParaRPr>
                    </a:p>
                    <a:p>
                      <a:pPr algn="ctr"/>
                      <a:r>
                        <a:rPr lang="zh-CN" altLang="en-US" sz="1800" b="1" dirty="0">
                          <a:solidFill>
                            <a:srgbClr val="00B050"/>
                          </a:solidFill>
                          <a:latin typeface="微软雅黑" panose="020B0503020204020204" pitchFamily="34" charset="-122"/>
                          <a:ea typeface="微软雅黑" panose="020B0503020204020204" pitchFamily="34" charset="-122"/>
                        </a:rPr>
                        <a:t>投放地点</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gridSpan="6">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hMerge="1">
                  <a:tcPr/>
                </a:tc>
                <a:tc hMerge="1">
                  <a:tcPr/>
                </a:tc>
                <a:tc hMerge="1">
                  <a:tcPr/>
                </a:tc>
                <a:tc hMerge="1">
                  <a:tcPr/>
                </a:tc>
              </a:tr>
              <a:tr h="521372">
                <a:tc gridSpan="7">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分类收集</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hMerge="1">
                  <a:tcPr/>
                </a:tc>
                <a:tc hMerge="1">
                  <a:tcPr/>
                </a:tc>
                <a:tc hMerge="1">
                  <a:tcPr/>
                </a:tc>
                <a:tc hMerge="1">
                  <a:tcPr/>
                </a:tc>
                <a:tc hMerge="1">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垃圾种类</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可回收物</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gridSpan="2">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有害垃圾</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gridSpan="2">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厨余垃圾</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其他垃圾</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收集时间</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gridSpan="2">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gridSpan="2">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作业人员</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gridSpan="2">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gridSpan="2">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c hMerge="1">
                  <a:tcPr/>
                </a:tc>
                <a:tc>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40000"/>
                        <a:alpha val="40000"/>
                      </a:schemeClr>
                    </a:solidFill>
                  </a:tcPr>
                </a:tc>
              </a:tr>
              <a:tr h="521372">
                <a:tc>
                  <a:txBody>
                    <a:bodyPr/>
                    <a:lstStyle/>
                    <a:p>
                      <a:pPr algn="ctr"/>
                      <a:r>
                        <a:rPr lang="zh-CN" altLang="en-US" sz="1800" b="1" dirty="0">
                          <a:solidFill>
                            <a:srgbClr val="00B050"/>
                          </a:solidFill>
                          <a:latin typeface="微软雅黑" panose="020B0503020204020204" pitchFamily="34" charset="-122"/>
                          <a:ea typeface="微软雅黑" panose="020B0503020204020204" pitchFamily="34" charset="-122"/>
                        </a:rPr>
                        <a:t>流向</a:t>
                      </a: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gridSpan="2">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gridSpan="2">
                  <a:txBody>
                    <a:bodyPr/>
                    <a:lstStyle/>
                    <a:p>
                      <a:pPr algn="ctr"/>
                      <a:endParaRPr lang="zh-CN" altLang="en-US" sz="1800" b="1">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c hMerge="1">
                  <a:tcPr/>
                </a:tc>
                <a:tc>
                  <a:txBody>
                    <a:bodyPr/>
                    <a:lstStyle/>
                    <a:p>
                      <a:pPr algn="ctr"/>
                      <a:endParaRPr lang="zh-CN" altLang="en-US" sz="1800" b="1" dirty="0">
                        <a:solidFill>
                          <a:srgbClr val="00B050"/>
                        </a:solidFill>
                        <a:latin typeface="微软雅黑" panose="020B0503020204020204" pitchFamily="34" charset="-122"/>
                        <a:ea typeface="微软雅黑" panose="020B0503020204020204" pitchFamily="34" charset="-122"/>
                      </a:endParaRPr>
                    </a:p>
                  </a:txBody>
                  <a:tcPr anchor="ctr">
                    <a:solidFill>
                      <a:schemeClr val="accent1">
                        <a:tint val="20000"/>
                        <a:alpha val="40000"/>
                      </a:schemeClr>
                    </a:solidFill>
                  </a:tcPr>
                </a:tc>
              </a:tr>
            </a:tbl>
          </a:graphicData>
        </a:graphic>
      </p:graphicFrame>
      <p:sp>
        <p:nvSpPr>
          <p:cNvPr id="31" name="文本框 6"/>
          <p:cNvSpPr txBox="1">
            <a:spLocks noChangeArrowheads="1"/>
          </p:cNvSpPr>
          <p:nvPr/>
        </p:nvSpPr>
        <p:spPr bwMode="auto">
          <a:xfrm>
            <a:off x="289525" y="8196697"/>
            <a:ext cx="6278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l" eaLnBrk="1" latinLnBrk="0" hangingPunct="1">
              <a:lnSpc>
                <a:spcPct val="150000"/>
              </a:lnSpc>
            </a:pPr>
            <a:r>
              <a:rPr lang="zh-CN" altLang="en-US" sz="2400" b="1" dirty="0">
                <a:solidFill>
                  <a:srgbClr val="065A26"/>
                </a:solidFill>
                <a:latin typeface="微软雅黑" panose="020B0503020204020204" pitchFamily="34" charset="-122"/>
                <a:ea typeface="微软雅黑" panose="020B0503020204020204" pitchFamily="34" charset="-122"/>
              </a:rPr>
              <a:t>源头减量，清洁分类，公共机构，</a:t>
            </a:r>
            <a:r>
              <a:rPr lang="zh-CN" altLang="en-US" sz="2400" b="1" dirty="0">
                <a:solidFill>
                  <a:srgbClr val="065A26"/>
                </a:solidFill>
                <a:latin typeface="微软雅黑" panose="020B0503020204020204" pitchFamily="34" charset="-122"/>
                <a:ea typeface="微软雅黑" panose="020B0503020204020204" pitchFamily="34" charset="-122"/>
                <a:sym typeface="+mn-ea"/>
              </a:rPr>
              <a:t>先行</a:t>
            </a:r>
            <a:r>
              <a:rPr lang="zh-CN" altLang="en-US" sz="2400" b="1" dirty="0">
                <a:solidFill>
                  <a:srgbClr val="065A26"/>
                </a:solidFill>
                <a:latin typeface="微软雅黑" panose="020B0503020204020204" pitchFamily="34" charset="-122"/>
                <a:ea typeface="微软雅黑" panose="020B0503020204020204" pitchFamily="34" charset="-122"/>
              </a:rPr>
              <a:t>先引！</a:t>
            </a:r>
            <a:endParaRPr lang="zh-CN" altLang="en-US" sz="2400" b="1" dirty="0">
              <a:solidFill>
                <a:srgbClr val="065A2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329690" y="250190"/>
            <a:ext cx="3550920" cy="768350"/>
          </a:xfrm>
          <a:prstGeom prst="rect">
            <a:avLst/>
          </a:prstGeom>
          <a:noFill/>
        </p:spPr>
        <p:txBody>
          <a:bodyPr wrap="none" rtlCol="0">
            <a:spAutoFit/>
            <a:scene3d>
              <a:camera prst="orthographicFront"/>
              <a:lightRig rig="threePt" dir="t"/>
            </a:scene3d>
          </a:bodyPr>
          <a:p>
            <a:r>
              <a:rPr lang="zh-CN" altLang="en-US" sz="4400" b="1">
                <a:solidFill>
                  <a:srgbClr val="00B050"/>
                </a:solidFill>
                <a:effectLst>
                  <a:outerShdw blurRad="38100" dist="19050" dir="2700000" algn="tl" rotWithShape="0">
                    <a:schemeClr val="dk1">
                      <a:alpha val="40000"/>
                    </a:schemeClr>
                  </a:outerShdw>
                </a:effectLst>
                <a:latin typeface="Bahnschrift SemiLight SemiConde" charset="0"/>
                <a:ea typeface="Bahnschrift SemiLight SemiConde" charset="0"/>
              </a:rPr>
              <a:t>工作台账模板</a:t>
            </a:r>
            <a:endParaRPr lang="zh-CN" altLang="en-US" sz="4400" b="1">
              <a:solidFill>
                <a:srgbClr val="00B050"/>
              </a:solidFill>
              <a:effectLst>
                <a:outerShdw blurRad="38100" dist="19050" dir="2700000" algn="tl" rotWithShape="0">
                  <a:schemeClr val="dk1">
                    <a:alpha val="40000"/>
                  </a:schemeClr>
                </a:outerShdw>
              </a:effectLst>
              <a:latin typeface="Bahnschrift SemiLight SemiConde" charset="0"/>
              <a:ea typeface="Bahnschrift SemiLight SemiCond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6858000" cy="9281824"/>
            <a:chOff x="0" y="-339"/>
            <a:chExt cx="10800" cy="14617"/>
          </a:xfrm>
        </p:grpSpPr>
        <p:sp>
          <p:nvSpPr>
            <p:cNvPr id="136" name="矩形 135"/>
            <p:cNvSpPr/>
            <p:nvPr/>
          </p:nvSpPr>
          <p:spPr>
            <a:xfrm>
              <a:off x="2452" y="2705"/>
              <a:ext cx="2862" cy="374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a:off x="0" y="-339"/>
              <a:ext cx="10800" cy="14400"/>
            </a:xfrm>
            <a:prstGeom prst="rect">
              <a:avLst/>
            </a:prstGeom>
            <a:solidFill>
              <a:srgbClr val="CD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图片 9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3" y="411"/>
              <a:ext cx="1546" cy="1508"/>
            </a:xfrm>
            <a:prstGeom prst="rect">
              <a:avLst/>
            </a:prstGeom>
          </p:spPr>
        </p:pic>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 y="5756"/>
              <a:ext cx="775" cy="756"/>
            </a:xfrm>
            <a:prstGeom prst="rect">
              <a:avLst/>
            </a:prstGeom>
          </p:spPr>
        </p:pic>
        <p:pic>
          <p:nvPicPr>
            <p:cNvPr id="91" name="图片 9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94" y="12670"/>
              <a:ext cx="775" cy="756"/>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13" y="5753"/>
              <a:ext cx="1257" cy="1226"/>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28" y="7483"/>
              <a:ext cx="775" cy="756"/>
            </a:xfrm>
            <a:prstGeom prst="rect">
              <a:avLst/>
            </a:prstGeom>
          </p:spPr>
        </p:pic>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21" y="12770"/>
              <a:ext cx="1546" cy="1508"/>
            </a:xfrm>
            <a:prstGeom prst="rect">
              <a:avLst/>
            </a:prstGeom>
          </p:spPr>
        </p:pic>
        <p:sp>
          <p:nvSpPr>
            <p:cNvPr id="12" name="文本框 11"/>
            <p:cNvSpPr txBox="1"/>
            <p:nvPr/>
          </p:nvSpPr>
          <p:spPr>
            <a:xfrm>
              <a:off x="383" y="6295"/>
              <a:ext cx="1911" cy="582"/>
            </a:xfrm>
            <a:prstGeom prst="rect">
              <a:avLst/>
            </a:prstGeom>
            <a:noFill/>
          </p:spPr>
          <p:txBody>
            <a:bodyPr wrap="square" rtlCol="0">
              <a:spAutoFit/>
            </a:bodyPr>
            <a:lstStyle/>
            <a:p>
              <a:r>
                <a:rPr lang="zh-CN" altLang="en-US" b="1" dirty="0">
                  <a:solidFill>
                    <a:srgbClr val="45A9E0"/>
                  </a:solidFill>
                </a:rPr>
                <a:t>可回收物</a:t>
              </a:r>
              <a:endParaRPr lang="zh-CN" altLang="en-US" b="1" dirty="0">
                <a:solidFill>
                  <a:srgbClr val="45A9E0"/>
                </a:solidFill>
              </a:endParaRPr>
            </a:p>
          </p:txBody>
        </p:sp>
        <p:sp>
          <p:nvSpPr>
            <p:cNvPr id="13" name="文本框 12"/>
            <p:cNvSpPr txBox="1"/>
            <p:nvPr/>
          </p:nvSpPr>
          <p:spPr>
            <a:xfrm>
              <a:off x="231" y="12893"/>
              <a:ext cx="1911" cy="582"/>
            </a:xfrm>
            <a:prstGeom prst="rect">
              <a:avLst/>
            </a:prstGeom>
            <a:noFill/>
          </p:spPr>
          <p:txBody>
            <a:bodyPr wrap="square" rtlCol="0">
              <a:spAutoFit/>
            </a:bodyPr>
            <a:lstStyle/>
            <a:p>
              <a:r>
                <a:rPr lang="zh-CN" altLang="en-US" b="1" dirty="0">
                  <a:solidFill>
                    <a:srgbClr val="EB534F"/>
                  </a:solidFill>
                </a:rPr>
                <a:t>有害垃圾</a:t>
              </a:r>
              <a:endParaRPr lang="zh-CN" altLang="en-US" b="1" dirty="0">
                <a:solidFill>
                  <a:srgbClr val="EB534F"/>
                </a:solidFill>
              </a:endParaRPr>
            </a:p>
          </p:txBody>
        </p:sp>
        <p:sp>
          <p:nvSpPr>
            <p:cNvPr id="14" name="文本框 13"/>
            <p:cNvSpPr txBox="1"/>
            <p:nvPr/>
          </p:nvSpPr>
          <p:spPr>
            <a:xfrm>
              <a:off x="5732" y="6256"/>
              <a:ext cx="1911" cy="582"/>
            </a:xfrm>
            <a:prstGeom prst="rect">
              <a:avLst/>
            </a:prstGeom>
            <a:noFill/>
          </p:spPr>
          <p:txBody>
            <a:bodyPr wrap="square" rtlCol="0">
              <a:spAutoFit/>
            </a:bodyPr>
            <a:lstStyle/>
            <a:p>
              <a:r>
                <a:rPr lang="zh-CN" altLang="en-US" b="1" dirty="0">
                  <a:solidFill>
                    <a:srgbClr val="1B9B3A"/>
                  </a:solidFill>
                </a:rPr>
                <a:t>厨余垃圾</a:t>
              </a:r>
              <a:endParaRPr lang="zh-CN" altLang="en-US" b="1" dirty="0">
                <a:solidFill>
                  <a:srgbClr val="1B9B3A"/>
                </a:solidFill>
              </a:endParaRPr>
            </a:p>
          </p:txBody>
        </p:sp>
        <p:sp>
          <p:nvSpPr>
            <p:cNvPr id="15" name="文本框 14"/>
            <p:cNvSpPr txBox="1"/>
            <p:nvPr/>
          </p:nvSpPr>
          <p:spPr>
            <a:xfrm>
              <a:off x="6026" y="12826"/>
              <a:ext cx="1911" cy="582"/>
            </a:xfrm>
            <a:prstGeom prst="rect">
              <a:avLst/>
            </a:prstGeom>
            <a:noFill/>
          </p:spPr>
          <p:txBody>
            <a:bodyPr wrap="square" rtlCol="0">
              <a:spAutoFit/>
            </a:bodyPr>
            <a:lstStyle/>
            <a:p>
              <a:r>
                <a:rPr lang="zh-CN" altLang="en-US" b="1" dirty="0">
                  <a:solidFill>
                    <a:schemeClr val="bg2">
                      <a:lumMod val="50000"/>
                    </a:schemeClr>
                  </a:solidFill>
                </a:rPr>
                <a:t>其他垃圾</a:t>
              </a:r>
              <a:endParaRPr lang="zh-CN" altLang="en-US" b="1" dirty="0">
                <a:solidFill>
                  <a:schemeClr val="bg2">
                    <a:lumMod val="50000"/>
                  </a:schemeClr>
                </a:solidFill>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7502">
              <a:off x="2266" y="2274"/>
              <a:ext cx="604" cy="746"/>
            </a:xfrm>
            <a:prstGeom prst="rect">
              <a:avLst/>
            </a:prstGeom>
            <a:effectLst>
              <a:outerShdw blurRad="50800" dist="38100" dir="2700000" algn="tl" rotWithShape="0">
                <a:prstClr val="black">
                  <a:alpha val="40000"/>
                </a:prstClr>
              </a:outerShdw>
            </a:effectLst>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34440" r="32688" b="51128"/>
            <a:stretch>
              <a:fillRect/>
            </a:stretch>
          </p:blipFill>
          <p:spPr>
            <a:xfrm rot="556410">
              <a:off x="8329" y="1126"/>
              <a:ext cx="551" cy="694"/>
            </a:xfrm>
            <a:prstGeom prst="rect">
              <a:avLst/>
            </a:prstGeom>
            <a:effectLst>
              <a:outerShdw blurRad="50800" dist="38100" dir="2700000" algn="tl" rotWithShape="0">
                <a:prstClr val="black">
                  <a:alpha val="40000"/>
                </a:prstClr>
              </a:outerShdw>
            </a:effectLst>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 y="1183"/>
              <a:ext cx="766" cy="766"/>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 y="1086"/>
              <a:ext cx="861" cy="861"/>
            </a:xfrm>
            <a:prstGeom prst="rect">
              <a:avLst/>
            </a:prstGeom>
            <a:effectLst>
              <a:outerShdw blurRad="50800" dist="38100" dir="8100000" algn="tr" rotWithShape="0">
                <a:prstClr val="black">
                  <a:alpha val="40000"/>
                </a:prstClr>
              </a:outerShdw>
            </a:effectLst>
          </p:spPr>
        </p:pic>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 y="1046"/>
              <a:ext cx="969" cy="936"/>
            </a:xfrm>
            <a:prstGeom prst="rect">
              <a:avLst/>
            </a:prstGeom>
            <a:effectLst>
              <a:outerShdw blurRad="50800" dist="38100" dir="5400000" algn="t" rotWithShape="0">
                <a:prstClr val="black">
                  <a:alpha val="40000"/>
                </a:prstClr>
              </a:outerShdw>
            </a:effectLst>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9" y="2223"/>
              <a:ext cx="704" cy="704"/>
            </a:xfrm>
            <a:prstGeom prst="rect">
              <a:avLst/>
            </a:prstGeom>
            <a:effectLst>
              <a:outerShdw blurRad="50800" dist="38100" dir="2700000" algn="tl" rotWithShape="0">
                <a:prstClr val="black">
                  <a:alpha val="40000"/>
                </a:prstClr>
              </a:outerShdw>
            </a:effectLst>
          </p:spPr>
        </p:pic>
        <p:pic>
          <p:nvPicPr>
            <p:cNvPr id="36" name="图片 35"/>
            <p:cNvPicPr>
              <a:picLocks noChangeAspect="1"/>
            </p:cNvPicPr>
            <p:nvPr/>
          </p:nvPicPr>
          <p:blipFill rotWithShape="1">
            <a:blip r:embed="rId8">
              <a:extLst>
                <a:ext uri="{28A0092B-C50C-407E-A947-70E740481C1C}">
                  <a14:useLocalDpi xmlns:a14="http://schemas.microsoft.com/office/drawing/2010/main" val="0"/>
                </a:ext>
              </a:extLst>
            </a:blip>
            <a:srcRect l="34390" r="39657" b="48226"/>
            <a:stretch>
              <a:fillRect/>
            </a:stretch>
          </p:blipFill>
          <p:spPr>
            <a:xfrm>
              <a:off x="2343" y="8555"/>
              <a:ext cx="453" cy="905"/>
            </a:xfrm>
            <a:prstGeom prst="rect">
              <a:avLst/>
            </a:prstGeom>
            <a:effectLst>
              <a:outerShdw blurRad="50800" dist="38100" dir="5400000" algn="t" rotWithShape="0">
                <a:prstClr val="black">
                  <a:alpha val="40000"/>
                </a:prstClr>
              </a:outerShdw>
            </a:effectLst>
          </p:spPr>
        </p:pic>
        <p:pic>
          <p:nvPicPr>
            <p:cNvPr id="40" name="图片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 y="7859"/>
              <a:ext cx="626" cy="546"/>
            </a:xfrm>
            <a:prstGeom prst="rect">
              <a:avLst/>
            </a:prstGeom>
            <a:effectLst>
              <a:outerShdw blurRad="50800" dist="38100" dir="2700000" algn="tl" rotWithShape="0">
                <a:prstClr val="black">
                  <a:alpha val="40000"/>
                </a:prstClr>
              </a:outerShdw>
            </a:effectLst>
          </p:spPr>
        </p:pic>
        <p:pic>
          <p:nvPicPr>
            <p:cNvPr id="42" name="图片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099457">
              <a:off x="2252" y="7784"/>
              <a:ext cx="612" cy="613"/>
            </a:xfrm>
            <a:prstGeom prst="rect">
              <a:avLst/>
            </a:prstGeom>
            <a:effectLst>
              <a:outerShdw blurRad="50800" dist="38100" dir="2700000" algn="tl" rotWithShape="0">
                <a:prstClr val="black">
                  <a:alpha val="40000"/>
                </a:prstClr>
              </a:outerShdw>
            </a:effectLst>
          </p:spPr>
        </p:pic>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34" y="1477"/>
              <a:ext cx="775" cy="756"/>
            </a:xfrm>
            <a:prstGeom prst="rect">
              <a:avLst/>
            </a:prstGeom>
          </p:spPr>
        </p:pic>
        <p:pic>
          <p:nvPicPr>
            <p:cNvPr id="46" name="图片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9" y="7786"/>
              <a:ext cx="617" cy="619"/>
            </a:xfrm>
            <a:prstGeom prst="rect">
              <a:avLst/>
            </a:prstGeom>
            <a:effectLst>
              <a:outerShdw blurRad="63500" sx="102000" sy="102000" algn="ctr" rotWithShape="0">
                <a:prstClr val="black">
                  <a:alpha val="40000"/>
                </a:prstClr>
              </a:outerShdw>
            </a:effectLst>
          </p:spPr>
        </p:pic>
        <p:pic>
          <p:nvPicPr>
            <p:cNvPr id="48" name="图片 4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22572">
              <a:off x="6540" y="7641"/>
              <a:ext cx="1025" cy="1025"/>
            </a:xfrm>
            <a:prstGeom prst="rect">
              <a:avLst/>
            </a:prstGeom>
            <a:effectLst>
              <a:outerShdw blurRad="50800" dist="38100" dir="5400000" algn="t" rotWithShape="0">
                <a:prstClr val="black">
                  <a:alpha val="40000"/>
                </a:prstClr>
              </a:outerShdw>
            </a:effectLst>
          </p:spPr>
        </p:pic>
        <p:pic>
          <p:nvPicPr>
            <p:cNvPr id="52" name="图片 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001283">
              <a:off x="8084" y="8603"/>
              <a:ext cx="1482" cy="798"/>
            </a:xfrm>
            <a:prstGeom prst="rect">
              <a:avLst/>
            </a:prstGeom>
            <a:effectLst>
              <a:outerShdw blurRad="50800" dist="38100" dir="2700000" algn="tl" rotWithShape="0">
                <a:prstClr val="black">
                  <a:alpha val="40000"/>
                </a:prstClr>
              </a:outerShdw>
            </a:effectLst>
          </p:spPr>
        </p:pic>
        <p:pic>
          <p:nvPicPr>
            <p:cNvPr id="54" name="图片 53"/>
            <p:cNvPicPr>
              <a:picLocks noChangeAspect="1"/>
            </p:cNvPicPr>
            <p:nvPr/>
          </p:nvPicPr>
          <p:blipFill rotWithShape="1">
            <a:blip r:embed="rId14">
              <a:extLst>
                <a:ext uri="{28A0092B-C50C-407E-A947-70E740481C1C}">
                  <a14:useLocalDpi xmlns:a14="http://schemas.microsoft.com/office/drawing/2010/main" val="0"/>
                </a:ext>
              </a:extLst>
            </a:blip>
            <a:srcRect l="59255" b="42809"/>
            <a:stretch>
              <a:fillRect/>
            </a:stretch>
          </p:blipFill>
          <p:spPr>
            <a:xfrm>
              <a:off x="6634" y="8450"/>
              <a:ext cx="1065" cy="1010"/>
            </a:xfrm>
            <a:prstGeom prst="rect">
              <a:avLst/>
            </a:prstGeom>
            <a:effectLst>
              <a:outerShdw blurRad="50800" dist="38100" dir="2700000" algn="tl" rotWithShape="0">
                <a:prstClr val="black">
                  <a:alpha val="40000"/>
                </a:prstClr>
              </a:outerShdw>
            </a:effectLst>
          </p:spPr>
        </p:pic>
        <p:sp>
          <p:nvSpPr>
            <p:cNvPr id="94" name="矩形: 圆角 93"/>
            <p:cNvSpPr/>
            <p:nvPr/>
          </p:nvSpPr>
          <p:spPr>
            <a:xfrm>
              <a:off x="628" y="1211"/>
              <a:ext cx="1117" cy="771"/>
            </a:xfrm>
            <a:prstGeom prst="roundRect">
              <a:avLst/>
            </a:prstGeom>
            <a:noFill/>
            <a:ln w="57150">
              <a:solidFill>
                <a:srgbClr val="59A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圆角 94"/>
            <p:cNvSpPr/>
            <p:nvPr/>
          </p:nvSpPr>
          <p:spPr>
            <a:xfrm>
              <a:off x="1966" y="1192"/>
              <a:ext cx="1117" cy="771"/>
            </a:xfrm>
            <a:prstGeom prst="roundRect">
              <a:avLst/>
            </a:prstGeom>
            <a:noFill/>
            <a:ln w="57150">
              <a:solidFill>
                <a:srgbClr val="59A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圆角 95"/>
            <p:cNvSpPr/>
            <p:nvPr/>
          </p:nvSpPr>
          <p:spPr>
            <a:xfrm>
              <a:off x="2011" y="2292"/>
              <a:ext cx="1117" cy="771"/>
            </a:xfrm>
            <a:prstGeom prst="roundRect">
              <a:avLst/>
            </a:prstGeom>
            <a:noFill/>
            <a:ln w="57150">
              <a:solidFill>
                <a:srgbClr val="59A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圆角 96"/>
            <p:cNvSpPr/>
            <p:nvPr/>
          </p:nvSpPr>
          <p:spPr>
            <a:xfrm>
              <a:off x="6701" y="2223"/>
              <a:ext cx="1117" cy="771"/>
            </a:xfrm>
            <a:prstGeom prst="roundRect">
              <a:avLst/>
            </a:prstGeom>
            <a:noFill/>
            <a:ln w="57150">
              <a:solidFill>
                <a:srgbClr val="91C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圆角 97"/>
            <p:cNvSpPr/>
            <p:nvPr/>
          </p:nvSpPr>
          <p:spPr>
            <a:xfrm>
              <a:off x="6701" y="1148"/>
              <a:ext cx="1117" cy="771"/>
            </a:xfrm>
            <a:prstGeom prst="roundRect">
              <a:avLst/>
            </a:prstGeom>
            <a:noFill/>
            <a:ln w="57150">
              <a:solidFill>
                <a:srgbClr val="91C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圆角 98"/>
            <p:cNvSpPr/>
            <p:nvPr/>
          </p:nvSpPr>
          <p:spPr>
            <a:xfrm>
              <a:off x="8045" y="1131"/>
              <a:ext cx="1117" cy="771"/>
            </a:xfrm>
            <a:prstGeom prst="roundRect">
              <a:avLst/>
            </a:prstGeom>
            <a:noFill/>
            <a:ln w="57150">
              <a:solidFill>
                <a:srgbClr val="91C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8046" y="2230"/>
              <a:ext cx="1117" cy="771"/>
            </a:xfrm>
            <a:prstGeom prst="roundRect">
              <a:avLst/>
            </a:prstGeom>
            <a:noFill/>
            <a:ln w="57150">
              <a:solidFill>
                <a:srgbClr val="91C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圆角 102"/>
            <p:cNvSpPr/>
            <p:nvPr/>
          </p:nvSpPr>
          <p:spPr>
            <a:xfrm>
              <a:off x="2010" y="7694"/>
              <a:ext cx="1117" cy="771"/>
            </a:xfrm>
            <a:prstGeom prst="roundRect">
              <a:avLst/>
            </a:prstGeom>
            <a:noFill/>
            <a:ln w="57150">
              <a:solidFill>
                <a:srgbClr val="E8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圆角 103"/>
            <p:cNvSpPr/>
            <p:nvPr/>
          </p:nvSpPr>
          <p:spPr>
            <a:xfrm>
              <a:off x="603" y="7710"/>
              <a:ext cx="1117" cy="771"/>
            </a:xfrm>
            <a:prstGeom prst="roundRect">
              <a:avLst/>
            </a:prstGeom>
            <a:noFill/>
            <a:ln w="57150">
              <a:solidFill>
                <a:srgbClr val="E8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圆角 104"/>
            <p:cNvSpPr/>
            <p:nvPr/>
          </p:nvSpPr>
          <p:spPr>
            <a:xfrm>
              <a:off x="2011" y="8689"/>
              <a:ext cx="1117" cy="771"/>
            </a:xfrm>
            <a:prstGeom prst="roundRect">
              <a:avLst/>
            </a:prstGeom>
            <a:noFill/>
            <a:ln w="57150">
              <a:solidFill>
                <a:srgbClr val="E8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圆角 105"/>
            <p:cNvSpPr/>
            <p:nvPr/>
          </p:nvSpPr>
          <p:spPr>
            <a:xfrm>
              <a:off x="6526" y="7710"/>
              <a:ext cx="1117" cy="771"/>
            </a:xfrm>
            <a:prstGeom prst="roundRect">
              <a:avLst/>
            </a:prstGeom>
            <a:noFill/>
            <a:ln w="57150">
              <a:solidFill>
                <a:srgbClr val="817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圆角 108"/>
            <p:cNvSpPr/>
            <p:nvPr/>
          </p:nvSpPr>
          <p:spPr>
            <a:xfrm>
              <a:off x="7881" y="8689"/>
              <a:ext cx="1117" cy="771"/>
            </a:xfrm>
            <a:prstGeom prst="roundRect">
              <a:avLst/>
            </a:prstGeom>
            <a:noFill/>
            <a:ln w="57150">
              <a:solidFill>
                <a:srgbClr val="817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圆角 109"/>
            <p:cNvSpPr/>
            <p:nvPr/>
          </p:nvSpPr>
          <p:spPr>
            <a:xfrm>
              <a:off x="7881" y="7691"/>
              <a:ext cx="1117" cy="771"/>
            </a:xfrm>
            <a:prstGeom prst="roundRect">
              <a:avLst/>
            </a:prstGeom>
            <a:noFill/>
            <a:ln w="57150">
              <a:solidFill>
                <a:srgbClr val="817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圆角 110"/>
            <p:cNvSpPr/>
            <p:nvPr/>
          </p:nvSpPr>
          <p:spPr>
            <a:xfrm>
              <a:off x="6526" y="8689"/>
              <a:ext cx="1117" cy="771"/>
            </a:xfrm>
            <a:prstGeom prst="roundRect">
              <a:avLst/>
            </a:prstGeom>
            <a:noFill/>
            <a:ln w="57150">
              <a:solidFill>
                <a:srgbClr val="817F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图片 1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2" y="8689"/>
              <a:ext cx="1478" cy="923"/>
            </a:xfrm>
            <a:prstGeom prst="rect">
              <a:avLst/>
            </a:prstGeom>
          </p:spPr>
        </p:pic>
        <p:sp>
          <p:nvSpPr>
            <p:cNvPr id="115" name="矩形: 圆角 114"/>
            <p:cNvSpPr/>
            <p:nvPr/>
          </p:nvSpPr>
          <p:spPr>
            <a:xfrm>
              <a:off x="630" y="8689"/>
              <a:ext cx="1117" cy="771"/>
            </a:xfrm>
            <a:prstGeom prst="roundRect">
              <a:avLst/>
            </a:prstGeom>
            <a:noFill/>
            <a:ln w="57150">
              <a:solidFill>
                <a:srgbClr val="E8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圆角 115"/>
            <p:cNvSpPr/>
            <p:nvPr/>
          </p:nvSpPr>
          <p:spPr>
            <a:xfrm>
              <a:off x="598" y="2263"/>
              <a:ext cx="1117" cy="771"/>
            </a:xfrm>
            <a:prstGeom prst="roundRect">
              <a:avLst/>
            </a:prstGeom>
            <a:noFill/>
            <a:ln w="57150">
              <a:solidFill>
                <a:srgbClr val="59A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1" name="图片 1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9500210">
              <a:off x="725" y="2200"/>
              <a:ext cx="808" cy="888"/>
            </a:xfrm>
            <a:prstGeom prst="rect">
              <a:avLst/>
            </a:prstGeom>
            <a:effectLst>
              <a:outerShdw blurRad="50800" dist="38100" dir="5400000" algn="t" rotWithShape="0">
                <a:prstClr val="black">
                  <a:alpha val="40000"/>
                </a:prstClr>
              </a:outerShdw>
            </a:effectLst>
          </p:spPr>
        </p:pic>
        <p:sp>
          <p:nvSpPr>
            <p:cNvPr id="123" name="文本框 122"/>
            <p:cNvSpPr txBox="1"/>
            <p:nvPr/>
          </p:nvSpPr>
          <p:spPr>
            <a:xfrm>
              <a:off x="2446" y="3471"/>
              <a:ext cx="2846" cy="3282"/>
            </a:xfrm>
            <a:prstGeom prst="rect">
              <a:avLst/>
            </a:prstGeom>
            <a:noFill/>
            <a:ln w="38100">
              <a:solidFill>
                <a:srgbClr val="59AADF"/>
              </a:solidFill>
            </a:ln>
          </p:spPr>
          <p:txBody>
            <a:bodyPr wrap="square" rtlCol="0">
              <a:spAutoFit/>
            </a:bodyPr>
            <a:lstStyle/>
            <a:p>
              <a:pPr>
                <a:lnSpc>
                  <a:spcPct val="120000"/>
                </a:lnSpc>
              </a:pPr>
              <a:r>
                <a:rPr lang="zh-CN" altLang="en-US" b="1" dirty="0">
                  <a:solidFill>
                    <a:srgbClr val="015576"/>
                  </a:solidFill>
                  <a:latin typeface="幼圆" panose="02010509060101010101" pitchFamily="49" charset="-122"/>
                  <a:ea typeface="幼圆" panose="02010509060101010101" pitchFamily="49" charset="-122"/>
                </a:rPr>
                <a:t>可回收物指适宜回收和可循环再利用的废弃物。主要包括</a:t>
              </a:r>
              <a:r>
                <a:rPr lang="zh-CN" altLang="zh-CN" b="1" dirty="0">
                  <a:solidFill>
                    <a:srgbClr val="015576"/>
                  </a:solidFill>
                  <a:latin typeface="幼圆" panose="02010509060101010101" pitchFamily="49" charset="-122"/>
                  <a:ea typeface="幼圆" panose="02010509060101010101" pitchFamily="49" charset="-122"/>
                </a:rPr>
                <a:t>纸制品、塑料制品、金属和废弃家电等。</a:t>
              </a:r>
              <a:endParaRPr lang="zh-CN" altLang="en-US" b="1" dirty="0">
                <a:solidFill>
                  <a:srgbClr val="015576"/>
                </a:solidFill>
                <a:latin typeface="幼圆" panose="02010509060101010101" pitchFamily="49" charset="-122"/>
                <a:ea typeface="幼圆" panose="02010509060101010101" pitchFamily="49" charset="-122"/>
              </a:endParaRPr>
            </a:p>
          </p:txBody>
        </p:sp>
        <p:sp>
          <p:nvSpPr>
            <p:cNvPr id="124" name="文本框 123"/>
            <p:cNvSpPr txBox="1"/>
            <p:nvPr/>
          </p:nvSpPr>
          <p:spPr>
            <a:xfrm>
              <a:off x="7753" y="3414"/>
              <a:ext cx="2862" cy="3282"/>
            </a:xfrm>
            <a:prstGeom prst="rect">
              <a:avLst/>
            </a:prstGeom>
            <a:noFill/>
            <a:ln w="38100">
              <a:solidFill>
                <a:srgbClr val="91C86E"/>
              </a:solidFill>
            </a:ln>
          </p:spPr>
          <p:txBody>
            <a:bodyPr wrap="square" rtlCol="0">
              <a:spAutoFit/>
            </a:bodyPr>
            <a:lstStyle/>
            <a:p>
              <a:pPr>
                <a:lnSpc>
                  <a:spcPct val="120000"/>
                </a:lnSpc>
              </a:pPr>
              <a:r>
                <a:rPr lang="zh-CN" altLang="en-US" b="1" dirty="0">
                  <a:solidFill>
                    <a:srgbClr val="27A038"/>
                  </a:solidFill>
                  <a:latin typeface="幼圆" panose="02010509060101010101" pitchFamily="49" charset="-122"/>
                  <a:ea typeface="幼圆" panose="02010509060101010101" pitchFamily="49" charset="-122"/>
                </a:rPr>
                <a:t>厨余垃圾</a:t>
              </a:r>
              <a:r>
                <a:rPr lang="zh-CN" altLang="zh-CN" b="1" dirty="0">
                  <a:solidFill>
                    <a:srgbClr val="27A038"/>
                  </a:solidFill>
                  <a:latin typeface="幼圆" panose="02010509060101010101" pitchFamily="49" charset="-122"/>
                  <a:ea typeface="幼圆" panose="02010509060101010101" pitchFamily="49" charset="-122"/>
                </a:rPr>
                <a:t>指易</a:t>
              </a:r>
              <a:r>
                <a:rPr lang="zh-CN" altLang="en-US" b="1" dirty="0">
                  <a:solidFill>
                    <a:srgbClr val="27A038"/>
                  </a:solidFill>
                  <a:latin typeface="幼圆" panose="02010509060101010101" pitchFamily="49" charset="-122"/>
                  <a:ea typeface="幼圆" panose="02010509060101010101" pitchFamily="49" charset="-122"/>
                </a:rPr>
                <a:t>腐的生物质废弃物</a:t>
              </a:r>
              <a:r>
                <a:rPr lang="zh-CN" altLang="zh-CN" b="1" dirty="0">
                  <a:solidFill>
                    <a:srgbClr val="27A038"/>
                  </a:solidFill>
                  <a:latin typeface="幼圆" panose="02010509060101010101" pitchFamily="49" charset="-122"/>
                  <a:ea typeface="幼圆" panose="02010509060101010101" pitchFamily="49" charset="-122"/>
                </a:rPr>
                <a:t>。</a:t>
              </a:r>
              <a:r>
                <a:rPr lang="zh-CN" altLang="en-US" b="1" dirty="0">
                  <a:solidFill>
                    <a:srgbClr val="27A038"/>
                  </a:solidFill>
                  <a:latin typeface="幼圆" panose="02010509060101010101" pitchFamily="49" charset="-122"/>
                  <a:ea typeface="幼圆" panose="02010509060101010101" pitchFamily="49" charset="-122"/>
                </a:rPr>
                <a:t>包括剩菜剩饭、瓜皮果核、花卉绿植和过期食品等。</a:t>
              </a:r>
              <a:endParaRPr lang="zh-CN" altLang="zh-CN" b="1" dirty="0">
                <a:solidFill>
                  <a:srgbClr val="27A038"/>
                </a:solidFill>
                <a:latin typeface="幼圆" panose="02010509060101010101" pitchFamily="49" charset="-122"/>
                <a:ea typeface="幼圆" panose="02010509060101010101" pitchFamily="49" charset="-122"/>
              </a:endParaRPr>
            </a:p>
          </p:txBody>
        </p:sp>
        <p:sp>
          <p:nvSpPr>
            <p:cNvPr id="125" name="文本框 124"/>
            <p:cNvSpPr txBox="1"/>
            <p:nvPr/>
          </p:nvSpPr>
          <p:spPr>
            <a:xfrm>
              <a:off x="2238" y="10063"/>
              <a:ext cx="3589" cy="3282"/>
            </a:xfrm>
            <a:prstGeom prst="rect">
              <a:avLst/>
            </a:prstGeom>
            <a:noFill/>
            <a:ln w="38100">
              <a:solidFill>
                <a:srgbClr val="E83B37"/>
              </a:solidFill>
            </a:ln>
          </p:spPr>
          <p:txBody>
            <a:bodyPr wrap="square" rtlCol="0">
              <a:spAutoFit/>
            </a:bodyPr>
            <a:lstStyle/>
            <a:p>
              <a:pPr>
                <a:lnSpc>
                  <a:spcPct val="120000"/>
                </a:lnSpc>
              </a:pPr>
              <a:r>
                <a:rPr lang="zh-CN" altLang="en-US" b="1" dirty="0">
                  <a:solidFill>
                    <a:srgbClr val="E1511A"/>
                  </a:solidFill>
                  <a:latin typeface="幼圆" panose="02010509060101010101" pitchFamily="49" charset="-122"/>
                  <a:ea typeface="幼圆" panose="02010509060101010101" pitchFamily="49" charset="-122"/>
                </a:rPr>
                <a:t>有害垃圾指对人体健康或自然环境造成直接或潜在危害的零星废弃物。主要包括废电池、废灯管、过期医药、废杀虫剂等。</a:t>
              </a:r>
              <a:endParaRPr lang="zh-CN" altLang="zh-CN" b="1" dirty="0">
                <a:solidFill>
                  <a:srgbClr val="E1511A"/>
                </a:solidFill>
                <a:latin typeface="幼圆" panose="02010509060101010101" pitchFamily="49" charset="-122"/>
                <a:ea typeface="幼圆" panose="02010509060101010101" pitchFamily="49" charset="-122"/>
              </a:endParaRPr>
            </a:p>
          </p:txBody>
        </p:sp>
        <p:sp>
          <p:nvSpPr>
            <p:cNvPr id="126" name="文本框 125"/>
            <p:cNvSpPr txBox="1"/>
            <p:nvPr/>
          </p:nvSpPr>
          <p:spPr>
            <a:xfrm>
              <a:off x="7937" y="10010"/>
              <a:ext cx="2679" cy="3805"/>
            </a:xfrm>
            <a:prstGeom prst="rect">
              <a:avLst/>
            </a:prstGeom>
            <a:noFill/>
            <a:ln w="38100">
              <a:solidFill>
                <a:srgbClr val="817F7E"/>
              </a:solidFill>
            </a:ln>
          </p:spPr>
          <p:txBody>
            <a:bodyPr wrap="square" rtlCol="0">
              <a:spAutoFit/>
            </a:bodyPr>
            <a:lstStyle/>
            <a:p>
              <a:pPr>
                <a:lnSpc>
                  <a:spcPct val="120000"/>
                </a:lnSpc>
              </a:pPr>
              <a:r>
                <a:rPr lang="zh-CN" altLang="en-US" b="1" dirty="0">
                  <a:solidFill>
                    <a:srgbClr val="817F7E"/>
                  </a:solidFill>
                  <a:latin typeface="幼圆" panose="02010509060101010101" pitchFamily="49" charset="-122"/>
                  <a:ea typeface="幼圆" panose="02010509060101010101" pitchFamily="49" charset="-122"/>
                </a:rPr>
                <a:t>其</a:t>
              </a:r>
              <a:r>
                <a:rPr lang="zh-CN" altLang="en-US" b="1" dirty="0">
                  <a:solidFill>
                    <a:schemeClr val="bg2"/>
                  </a:solidFill>
                  <a:latin typeface="幼圆" panose="02010509060101010101" pitchFamily="49" charset="-122"/>
                  <a:ea typeface="幼圆" panose="02010509060101010101" pitchFamily="49" charset="-122"/>
                </a:rPr>
                <a:t>他垃圾</a:t>
              </a:r>
              <a:r>
                <a:rPr lang="zh-CN" altLang="zh-CN" b="1" dirty="0">
                  <a:solidFill>
                    <a:schemeClr val="bg2"/>
                  </a:solidFill>
                  <a:latin typeface="幼圆" panose="02010509060101010101" pitchFamily="49" charset="-122"/>
                  <a:ea typeface="幼圆" panose="02010509060101010101" pitchFamily="49" charset="-122"/>
                </a:rPr>
                <a:t>指除可回收物、厨余垃圾、有害垃圾外的其他</a:t>
              </a:r>
              <a:r>
                <a:rPr lang="zh-CN" altLang="en-US" b="1" dirty="0">
                  <a:solidFill>
                    <a:schemeClr val="bg2"/>
                  </a:solidFill>
                  <a:latin typeface="幼圆" panose="02010509060101010101" pitchFamily="49" charset="-122"/>
                  <a:ea typeface="幼圆" panose="02010509060101010101" pitchFamily="49" charset="-122"/>
                </a:rPr>
                <a:t>废弃物，如手纸、烟头、护垫、尿不湿等。</a:t>
              </a:r>
              <a:endParaRPr lang="zh-CN" altLang="en-US" b="1" dirty="0">
                <a:solidFill>
                  <a:schemeClr val="bg2"/>
                </a:solidFill>
                <a:latin typeface="幼圆" panose="02010509060101010101" pitchFamily="49" charset="-122"/>
                <a:ea typeface="幼圆" panose="02010509060101010101" pitchFamily="49" charset="-122"/>
              </a:endParaRPr>
            </a:p>
          </p:txBody>
        </p:sp>
        <p:pic>
          <p:nvPicPr>
            <p:cNvPr id="128" name="图片 1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5" y="3549"/>
              <a:ext cx="1928" cy="2655"/>
            </a:xfrm>
            <a:prstGeom prst="rect">
              <a:avLst/>
            </a:prstGeom>
          </p:spPr>
        </p:pic>
        <p:pic>
          <p:nvPicPr>
            <p:cNvPr id="130" name="图片 1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6" y="10123"/>
              <a:ext cx="1904" cy="2633"/>
            </a:xfrm>
            <a:prstGeom prst="rect">
              <a:avLst/>
            </a:prstGeom>
          </p:spPr>
        </p:pic>
        <p:pic>
          <p:nvPicPr>
            <p:cNvPr id="132" name="图片 1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68" y="3526"/>
              <a:ext cx="1937" cy="2670"/>
            </a:xfrm>
            <a:prstGeom prst="rect">
              <a:avLst/>
            </a:prstGeom>
          </p:spPr>
        </p:pic>
        <p:pic>
          <p:nvPicPr>
            <p:cNvPr id="134" name="图片 13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90" y="10116"/>
              <a:ext cx="1828" cy="2528"/>
            </a:xfrm>
            <a:prstGeom prst="rect">
              <a:avLst/>
            </a:prstGeom>
          </p:spPr>
        </p:pic>
        <p:pic>
          <p:nvPicPr>
            <p:cNvPr id="2" name="图片 1"/>
            <p:cNvPicPr>
              <a:picLocks noChangeAspect="1"/>
            </p:cNvPicPr>
            <p:nvPr/>
          </p:nvPicPr>
          <p:blipFill>
            <a:blip r:embed="rId21"/>
            <a:stretch>
              <a:fillRect/>
            </a:stretch>
          </p:blipFill>
          <p:spPr>
            <a:xfrm>
              <a:off x="8177" y="2272"/>
              <a:ext cx="856" cy="687"/>
            </a:xfrm>
            <a:prstGeom prst="rect">
              <a:avLst/>
            </a:prstGeom>
          </p:spPr>
        </p:pic>
        <p:sp>
          <p:nvSpPr>
            <p:cNvPr id="3" name="文本框 2"/>
            <p:cNvSpPr txBox="1"/>
            <p:nvPr/>
          </p:nvSpPr>
          <p:spPr>
            <a:xfrm>
              <a:off x="0" y="-212"/>
              <a:ext cx="5432" cy="919"/>
            </a:xfrm>
            <a:prstGeom prst="rect">
              <a:avLst/>
            </a:prstGeom>
            <a:noFill/>
          </p:spPr>
          <p:txBody>
            <a:bodyPr wrap="none" rtlCol="0">
              <a:spAutoFit/>
              <a:scene3d>
                <a:camera prst="orthographicFront"/>
                <a:lightRig rig="threePt" dir="t"/>
              </a:scene3d>
            </a:bodyPr>
            <a:p>
              <a:r>
                <a:rPr lang="zh-CN" altLang="en-US" sz="3200" b="1">
                  <a:solidFill>
                    <a:srgbClr val="00B050"/>
                  </a:solidFill>
                  <a:effectLst>
                    <a:outerShdw blurRad="38100" dist="19050" dir="2700000" algn="tl" rotWithShape="0">
                      <a:schemeClr val="dk1">
                        <a:alpha val="40000"/>
                      </a:schemeClr>
                    </a:outerShdw>
                  </a:effectLst>
                  <a:latin typeface="Bahnschrift SemiLight SemiConde" charset="0"/>
                  <a:ea typeface="Bahnschrift SemiLight SemiConde" charset="0"/>
                </a:rPr>
                <a:t>宣传栏四分法模板</a:t>
              </a:r>
              <a:endParaRPr lang="zh-CN" altLang="en-US" sz="3200" b="1">
                <a:solidFill>
                  <a:srgbClr val="00B050"/>
                </a:solidFill>
                <a:effectLst>
                  <a:outerShdw blurRad="38100" dist="19050" dir="2700000" algn="tl" rotWithShape="0">
                    <a:schemeClr val="dk1">
                      <a:alpha val="40000"/>
                    </a:schemeClr>
                  </a:outerShdw>
                </a:effectLst>
                <a:latin typeface="Bahnschrift SemiLight SemiConde" charset="0"/>
                <a:ea typeface="Bahnschrift SemiLight SemiConde" charset="0"/>
              </a:endParaRPr>
            </a:p>
          </p:txBody>
        </p:sp>
      </p:grpSp>
    </p:spTree>
  </p:cSld>
  <p:clrMapOvr>
    <a:masterClrMapping/>
  </p:clrMapOvr>
</p:sld>
</file>

<file path=ppt/tags/tag1.xml><?xml version="1.0" encoding="utf-8"?>
<p:tagLst xmlns:p="http://schemas.openxmlformats.org/presentationml/2006/main">
  <p:tag name="KSO_WM_UNIT_TABLE_BEAUTIFY" val="smartTable{6a630962-a50f-49f6-a71f-29051aeacdb2}"/>
</p:tagLst>
</file>

<file path=ppt/tags/tag2.xml><?xml version="1.0" encoding="utf-8"?>
<p:tagLst xmlns:p="http://schemas.openxmlformats.org/presentationml/2006/main">
  <p:tag name="KSO_WM_UNIT_TABLE_BEAUTIFY" val="smartTable{7f9567f8-a06e-4a74-8a4c-80a3c078e276}"/>
</p:tagLst>
</file>

<file path=ppt/tags/tag3.xml><?xml version="1.0" encoding="utf-8"?>
<p:tagLst xmlns:p="http://schemas.openxmlformats.org/presentationml/2006/main">
  <p:tag name="KSO_WM_UNIT_TABLE_BEAUTIFY" val="smartTable{3d8abc1a-bfcc-4d70-8bf6-45a7767a5c7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1647</Words>
  <Application>WPS 演示</Application>
  <PresentationFormat>全屏显示(4:3)</PresentationFormat>
  <Paragraphs>157</Paragraphs>
  <Slides>6</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vt:i4>
      </vt:variant>
    </vt:vector>
  </HeadingPairs>
  <TitlesOfParts>
    <vt:vector size="21" baseType="lpstr">
      <vt:lpstr>Arial</vt:lpstr>
      <vt:lpstr>宋体</vt:lpstr>
      <vt:lpstr>Wingdings</vt:lpstr>
      <vt:lpstr>微软雅黑</vt:lpstr>
      <vt:lpstr>Times New Roman</vt:lpstr>
      <vt:lpstr>黑体</vt:lpstr>
      <vt:lpstr>Wingdings</vt:lpstr>
      <vt:lpstr>Bahnschrift SemiLight SemiConde</vt:lpstr>
      <vt:lpstr>Bahnschrift</vt:lpstr>
      <vt:lpstr>幼圆</vt:lpstr>
      <vt:lpstr>Arial Unicode MS</vt:lpstr>
      <vt:lpstr>Calibri</vt:lpstr>
      <vt:lpstr>Segoe UI</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境之</cp:lastModifiedBy>
  <cp:revision>75</cp:revision>
  <dcterms:created xsi:type="dcterms:W3CDTF">2020-05-07T00:07:00Z</dcterms:created>
  <dcterms:modified xsi:type="dcterms:W3CDTF">2020-05-14T08:40:13Z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